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4884" r:id="rId2"/>
    <p:sldId id="4892" r:id="rId3"/>
    <p:sldId id="4885" r:id="rId4"/>
    <p:sldId id="4886" r:id="rId5"/>
    <p:sldId id="4887" r:id="rId6"/>
    <p:sldId id="4888" r:id="rId7"/>
    <p:sldId id="4889" r:id="rId8"/>
    <p:sldId id="4890" r:id="rId9"/>
    <p:sldId id="4891" r:id="rId10"/>
    <p:sldId id="256" r:id="rId11"/>
    <p:sldId id="462" r:id="rId12"/>
    <p:sldId id="463" r:id="rId13"/>
    <p:sldId id="4838" r:id="rId14"/>
    <p:sldId id="4823" r:id="rId15"/>
    <p:sldId id="4831" r:id="rId16"/>
    <p:sldId id="4832" r:id="rId17"/>
    <p:sldId id="4845" r:id="rId18"/>
    <p:sldId id="4841" r:id="rId19"/>
    <p:sldId id="4842" r:id="rId20"/>
    <p:sldId id="4843" r:id="rId21"/>
    <p:sldId id="4833" r:id="rId22"/>
    <p:sldId id="4840" r:id="rId23"/>
    <p:sldId id="4834" r:id="rId24"/>
    <p:sldId id="4835" r:id="rId25"/>
    <p:sldId id="4837" r:id="rId26"/>
    <p:sldId id="4836" r:id="rId27"/>
    <p:sldId id="4716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5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A93BF-621F-4C37-85DA-890912058FA7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AA846-7BD8-42EA-AE44-A5B64176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72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13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35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131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23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538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24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66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25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476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26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37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14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85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15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57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16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04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17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78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18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15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19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50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20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54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  <a:pPr/>
              <a:t>21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24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1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28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2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66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35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6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12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08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2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73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072D6-691F-4B34-A6AB-D24EC062124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875D7-AE7D-4CD1-AEC6-47DD3CB7D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0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6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em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tags" Target="../tags/tag1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26.png"/><Relationship Id="rId2" Type="http://schemas.microsoft.com/office/2007/relationships/media" Target="../media/media2.mp4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17.xml"/><Relationship Id="rId7" Type="http://schemas.openxmlformats.org/officeDocument/2006/relationships/image" Target="../media/image19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emf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../media/media3.mp4"/><Relationship Id="rId7" Type="http://schemas.openxmlformats.org/officeDocument/2006/relationships/notesSlide" Target="../notesSlides/notesSlide10.xml"/><Relationship Id="rId2" Type="http://schemas.microsoft.com/office/2007/relationships/media" Target="../media/media3.mp4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2.xml"/><Relationship Id="rId5" Type="http://schemas.openxmlformats.org/officeDocument/2006/relationships/video" Target="../media/media4.mp4"/><Relationship Id="rId4" Type="http://schemas.microsoft.com/office/2007/relationships/media" Target="../media/media4.mp4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tags" Target="../tags/tag21.xml"/><Relationship Id="rId7" Type="http://schemas.openxmlformats.org/officeDocument/2006/relationships/image" Target="../media/image18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1.emf"/><Relationship Id="rId4" Type="http://schemas.openxmlformats.org/officeDocument/2006/relationships/tags" Target="../tags/tag22.xml"/><Relationship Id="rId9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7.bin"/><Relationship Id="rId3" Type="http://schemas.openxmlformats.org/officeDocument/2006/relationships/tags" Target="../tags/tag24.xml"/><Relationship Id="rId21" Type="http://schemas.openxmlformats.org/officeDocument/2006/relationships/image" Target="../media/image35.w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33.wmf"/><Relationship Id="rId25" Type="http://schemas.openxmlformats.org/officeDocument/2006/relationships/image" Target="../media/image37.wmf"/><Relationship Id="rId2" Type="http://schemas.openxmlformats.org/officeDocument/2006/relationships/tags" Target="../tags/tag23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2.png"/><Relationship Id="rId24" Type="http://schemas.openxmlformats.org/officeDocument/2006/relationships/oleObject" Target="../embeddings/oleObject10.bin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2.wmf"/><Relationship Id="rId23" Type="http://schemas.openxmlformats.org/officeDocument/2006/relationships/image" Target="../media/image36.wmf"/><Relationship Id="rId10" Type="http://schemas.openxmlformats.org/officeDocument/2006/relationships/image" Target="../media/image21.emf"/><Relationship Id="rId19" Type="http://schemas.openxmlformats.org/officeDocument/2006/relationships/image" Target="../media/image34.wmf"/><Relationship Id="rId4" Type="http://schemas.openxmlformats.org/officeDocument/2006/relationships/tags" Target="../tags/tag25.xml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37.wmf"/><Relationship Id="rId3" Type="http://schemas.openxmlformats.org/officeDocument/2006/relationships/tags" Target="../tags/tag27.xml"/><Relationship Id="rId7" Type="http://schemas.openxmlformats.org/officeDocument/2006/relationships/image" Target="../media/image19.emf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4.bin"/><Relationship Id="rId2" Type="http://schemas.openxmlformats.org/officeDocument/2006/relationships/tags" Target="../tags/tag26.xml"/><Relationship Id="rId16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11.bin"/><Relationship Id="rId5" Type="http://schemas.openxmlformats.org/officeDocument/2006/relationships/notesSlide" Target="../notesSlides/notesSlide13.xml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emf"/><Relationship Id="rId14" Type="http://schemas.openxmlformats.org/officeDocument/2006/relationships/image" Target="../media/image3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oleObject17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emf"/><Relationship Id="rId12" Type="http://schemas.openxmlformats.org/officeDocument/2006/relationships/image" Target="../media/image35.wmf"/><Relationship Id="rId2" Type="http://schemas.openxmlformats.org/officeDocument/2006/relationships/tags" Target="../tags/tag2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16.emf"/><Relationship Id="rId10" Type="http://schemas.openxmlformats.org/officeDocument/2006/relationships/image" Target="../media/image34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xmlns="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6" name="TextBox 54"/>
          <p:cNvSpPr txBox="1"/>
          <p:nvPr/>
        </p:nvSpPr>
        <p:spPr>
          <a:xfrm>
            <a:off x="615627" y="945883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xmlns="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3C2ABF7D-3C3A-42C9-B3F8-C7DD6CC8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/>
          <a:stretch/>
        </p:blipFill>
        <p:spPr bwMode="auto">
          <a:xfrm>
            <a:off x="331028" y="3370817"/>
            <a:ext cx="8650516" cy="253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09115" y="1584246"/>
                <a:ext cx="8826217" cy="1586757"/>
              </a:xfrm>
            </p:spPr>
            <p:txBody>
              <a:bodyPr>
                <a:noAutofit/>
              </a:bodyPr>
              <a:lstStyle/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n-US" altLang="zh-CN" dirty="0" smtClean="0">
                    <a:latin typeface="+mn-ea"/>
                  </a:rPr>
                  <a:t>, </a:t>
                </a:r>
                <a:r>
                  <a:rPr lang="zh-CN" altLang="en-US" dirty="0" smtClean="0">
                    <a:latin typeface="+mn-ea"/>
                  </a:rPr>
                  <a:t>明文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，取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，请写出</a:t>
                </a:r>
                <a:r>
                  <a:rPr lang="en-US" altLang="zh-CN" dirty="0" smtClean="0">
                    <a:latin typeface="+mn-ea"/>
                  </a:rPr>
                  <a:t>RSA</a:t>
                </a:r>
                <a:r>
                  <a:rPr lang="zh-CN" altLang="en-US" dirty="0" smtClean="0">
                    <a:latin typeface="+mn-ea"/>
                  </a:rPr>
                  <a:t>的密钥产生、加密及解密过程。</a:t>
                </a:r>
                <a:endParaRPr lang="en-US" altLang="zh-CN" dirty="0">
                  <a:latin typeface="+mn-ea"/>
                </a:endParaRPr>
              </a:p>
              <a:p>
                <a:pPr lvl="1">
                  <a:lnSpc>
                    <a:spcPct val="200000"/>
                  </a:lnSpc>
                </a:pP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115" y="1584246"/>
                <a:ext cx="8826217" cy="1586757"/>
              </a:xfrm>
              <a:blipFill rotWithShape="0">
                <a:blip r:embed="rId3"/>
                <a:stretch>
                  <a:fillRect r="-1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8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-16717" y="2480816"/>
            <a:ext cx="2051428" cy="1896374"/>
          </a:xfrm>
          <a:prstGeom prst="rect">
            <a:avLst/>
          </a:prstGeom>
          <a:solidFill>
            <a:srgbClr val="02B9E7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577117" y="3029818"/>
            <a:ext cx="825176" cy="831062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3" name="TextBox 42"/>
          <p:cNvSpPr txBox="1"/>
          <p:nvPr/>
        </p:nvSpPr>
        <p:spPr>
          <a:xfrm>
            <a:off x="2295341" y="3248786"/>
            <a:ext cx="4934539" cy="853406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/>
          <a:p>
            <a:r>
              <a:rPr lang="zh-CN" altLang="en-US" sz="5096" b="1" dirty="0" smtClean="0">
                <a:solidFill>
                  <a:srgbClr val="02B9E7"/>
                </a:solidFill>
                <a:latin typeface="+mj-ea"/>
                <a:ea typeface="+mj-ea"/>
              </a:rPr>
              <a:t>前沿认证</a:t>
            </a:r>
            <a:r>
              <a:rPr lang="zh-CN" altLang="en-US" sz="5096" b="1" dirty="0">
                <a:solidFill>
                  <a:srgbClr val="02B9E7"/>
                </a:solidFill>
                <a:latin typeface="+mj-ea"/>
                <a:ea typeface="+mj-ea"/>
              </a:rPr>
              <a:t>技术</a:t>
            </a:r>
          </a:p>
        </p:txBody>
      </p:sp>
      <p:sp>
        <p:nvSpPr>
          <p:cNvPr id="14" name="TextBox 43"/>
          <p:cNvSpPr txBox="1"/>
          <p:nvPr/>
        </p:nvSpPr>
        <p:spPr>
          <a:xfrm>
            <a:off x="2326547" y="2651807"/>
            <a:ext cx="1196501" cy="484716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/>
          <a:p>
            <a:r>
              <a:rPr lang="zh-CN" altLang="en-US" sz="2700" dirty="0" smtClean="0">
                <a:solidFill>
                  <a:srgbClr val="02B9E7"/>
                </a:solidFill>
                <a:latin typeface="+mn-ea"/>
              </a:rPr>
              <a:t>思考</a:t>
            </a:r>
            <a:endParaRPr lang="zh-CN" altLang="en-US" sz="2700" dirty="0">
              <a:solidFill>
                <a:srgbClr val="02B9E7"/>
              </a:solidFill>
              <a:latin typeface="+mn-ea"/>
            </a:endParaRPr>
          </a:p>
        </p:txBody>
      </p:sp>
      <p:sp>
        <p:nvSpPr>
          <p:cNvPr id="15" name="Freeform 40"/>
          <p:cNvSpPr>
            <a:spLocks noEditPoints="1"/>
          </p:cNvSpPr>
          <p:nvPr/>
        </p:nvSpPr>
        <p:spPr bwMode="auto">
          <a:xfrm>
            <a:off x="695435" y="3248785"/>
            <a:ext cx="588540" cy="393128"/>
          </a:xfrm>
          <a:custGeom>
            <a:avLst/>
            <a:gdLst>
              <a:gd name="T0" fmla="*/ 544 w 564"/>
              <a:gd name="T1" fmla="*/ 27 h 376"/>
              <a:gd name="T2" fmla="*/ 544 w 564"/>
              <a:gd name="T3" fmla="*/ 309 h 376"/>
              <a:gd name="T4" fmla="*/ 536 w 564"/>
              <a:gd name="T5" fmla="*/ 309 h 376"/>
              <a:gd name="T6" fmla="*/ 518 w 564"/>
              <a:gd name="T7" fmla="*/ 308 h 376"/>
              <a:gd name="T8" fmla="*/ 285 w 564"/>
              <a:gd name="T9" fmla="*/ 367 h 376"/>
              <a:gd name="T10" fmla="*/ 282 w 564"/>
              <a:gd name="T11" fmla="*/ 368 h 376"/>
              <a:gd name="T12" fmla="*/ 279 w 564"/>
              <a:gd name="T13" fmla="*/ 367 h 376"/>
              <a:gd name="T14" fmla="*/ 46 w 564"/>
              <a:gd name="T15" fmla="*/ 308 h 376"/>
              <a:gd name="T16" fmla="*/ 28 w 564"/>
              <a:gd name="T17" fmla="*/ 309 h 376"/>
              <a:gd name="T18" fmla="*/ 20 w 564"/>
              <a:gd name="T19" fmla="*/ 309 h 376"/>
              <a:gd name="T20" fmla="*/ 20 w 564"/>
              <a:gd name="T21" fmla="*/ 27 h 376"/>
              <a:gd name="T22" fmla="*/ 0 w 564"/>
              <a:gd name="T23" fmla="*/ 27 h 376"/>
              <a:gd name="T24" fmla="*/ 0 w 564"/>
              <a:gd name="T25" fmla="*/ 320 h 376"/>
              <a:gd name="T26" fmla="*/ 282 w 564"/>
              <a:gd name="T27" fmla="*/ 376 h 376"/>
              <a:gd name="T28" fmla="*/ 564 w 564"/>
              <a:gd name="T29" fmla="*/ 320 h 376"/>
              <a:gd name="T30" fmla="*/ 564 w 564"/>
              <a:gd name="T31" fmla="*/ 27 h 376"/>
              <a:gd name="T32" fmla="*/ 544 w 564"/>
              <a:gd name="T33" fmla="*/ 27 h 376"/>
              <a:gd name="T34" fmla="*/ 272 w 564"/>
              <a:gd name="T35" fmla="*/ 319 h 376"/>
              <a:gd name="T36" fmla="*/ 272 w 564"/>
              <a:gd name="T37" fmla="*/ 63 h 376"/>
              <a:gd name="T38" fmla="*/ 77 w 564"/>
              <a:gd name="T39" fmla="*/ 1 h 376"/>
              <a:gd name="T40" fmla="*/ 77 w 564"/>
              <a:gd name="T41" fmla="*/ 269 h 376"/>
              <a:gd name="T42" fmla="*/ 84 w 564"/>
              <a:gd name="T43" fmla="*/ 269 h 376"/>
              <a:gd name="T44" fmla="*/ 272 w 564"/>
              <a:gd name="T45" fmla="*/ 319 h 376"/>
              <a:gd name="T46" fmla="*/ 487 w 564"/>
              <a:gd name="T47" fmla="*/ 269 h 376"/>
              <a:gd name="T48" fmla="*/ 487 w 564"/>
              <a:gd name="T49" fmla="*/ 1 h 376"/>
              <a:gd name="T50" fmla="*/ 292 w 564"/>
              <a:gd name="T51" fmla="*/ 63 h 376"/>
              <a:gd name="T52" fmla="*/ 292 w 564"/>
              <a:gd name="T53" fmla="*/ 319 h 376"/>
              <a:gd name="T54" fmla="*/ 480 w 564"/>
              <a:gd name="T55" fmla="*/ 269 h 376"/>
              <a:gd name="T56" fmla="*/ 487 w 564"/>
              <a:gd name="T57" fmla="*/ 269 h 376"/>
              <a:gd name="T58" fmla="*/ 282 w 564"/>
              <a:gd name="T59" fmla="*/ 361 h 376"/>
              <a:gd name="T60" fmla="*/ 531 w 564"/>
              <a:gd name="T61" fmla="*/ 302 h 376"/>
              <a:gd name="T62" fmla="*/ 531 w 564"/>
              <a:gd name="T63" fmla="*/ 5 h 376"/>
              <a:gd name="T64" fmla="*/ 501 w 564"/>
              <a:gd name="T65" fmla="*/ 5 h 376"/>
              <a:gd name="T66" fmla="*/ 501 w 564"/>
              <a:gd name="T67" fmla="*/ 283 h 376"/>
              <a:gd name="T68" fmla="*/ 493 w 564"/>
              <a:gd name="T69" fmla="*/ 282 h 376"/>
              <a:gd name="T70" fmla="*/ 478 w 564"/>
              <a:gd name="T71" fmla="*/ 282 h 376"/>
              <a:gd name="T72" fmla="*/ 287 w 564"/>
              <a:gd name="T73" fmla="*/ 337 h 376"/>
              <a:gd name="T74" fmla="*/ 282 w 564"/>
              <a:gd name="T75" fmla="*/ 340 h 376"/>
              <a:gd name="T76" fmla="*/ 277 w 564"/>
              <a:gd name="T77" fmla="*/ 337 h 376"/>
              <a:gd name="T78" fmla="*/ 86 w 564"/>
              <a:gd name="T79" fmla="*/ 282 h 376"/>
              <a:gd name="T80" fmla="*/ 71 w 564"/>
              <a:gd name="T81" fmla="*/ 282 h 376"/>
              <a:gd name="T82" fmla="*/ 63 w 564"/>
              <a:gd name="T83" fmla="*/ 283 h 376"/>
              <a:gd name="T84" fmla="*/ 63 w 564"/>
              <a:gd name="T85" fmla="*/ 5 h 376"/>
              <a:gd name="T86" fmla="*/ 33 w 564"/>
              <a:gd name="T87" fmla="*/ 5 h 376"/>
              <a:gd name="T88" fmla="*/ 33 w 564"/>
              <a:gd name="T89" fmla="*/ 302 h 376"/>
              <a:gd name="T90" fmla="*/ 282 w 564"/>
              <a:gd name="T91" fmla="*/ 361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4" h="376">
                <a:moveTo>
                  <a:pt x="544" y="27"/>
                </a:moveTo>
                <a:lnTo>
                  <a:pt x="544" y="309"/>
                </a:lnTo>
                <a:lnTo>
                  <a:pt x="536" y="309"/>
                </a:lnTo>
                <a:cubicBezTo>
                  <a:pt x="530" y="308"/>
                  <a:pt x="524" y="308"/>
                  <a:pt x="518" y="308"/>
                </a:cubicBezTo>
                <a:cubicBezTo>
                  <a:pt x="440" y="308"/>
                  <a:pt x="357" y="329"/>
                  <a:pt x="285" y="367"/>
                </a:cubicBezTo>
                <a:lnTo>
                  <a:pt x="282" y="368"/>
                </a:lnTo>
                <a:lnTo>
                  <a:pt x="279" y="367"/>
                </a:lnTo>
                <a:cubicBezTo>
                  <a:pt x="207" y="329"/>
                  <a:pt x="124" y="308"/>
                  <a:pt x="46" y="308"/>
                </a:cubicBezTo>
                <a:cubicBezTo>
                  <a:pt x="40" y="308"/>
                  <a:pt x="34" y="308"/>
                  <a:pt x="28" y="309"/>
                </a:cubicBezTo>
                <a:lnTo>
                  <a:pt x="20" y="309"/>
                </a:lnTo>
                <a:lnTo>
                  <a:pt x="20" y="27"/>
                </a:lnTo>
                <a:cubicBezTo>
                  <a:pt x="13" y="27"/>
                  <a:pt x="6" y="27"/>
                  <a:pt x="0" y="27"/>
                </a:cubicBezTo>
                <a:lnTo>
                  <a:pt x="0" y="320"/>
                </a:lnTo>
                <a:cubicBezTo>
                  <a:pt x="94" y="317"/>
                  <a:pt x="194" y="338"/>
                  <a:pt x="282" y="376"/>
                </a:cubicBezTo>
                <a:cubicBezTo>
                  <a:pt x="370" y="338"/>
                  <a:pt x="470" y="317"/>
                  <a:pt x="564" y="320"/>
                </a:cubicBezTo>
                <a:lnTo>
                  <a:pt x="564" y="27"/>
                </a:lnTo>
                <a:cubicBezTo>
                  <a:pt x="558" y="27"/>
                  <a:pt x="551" y="27"/>
                  <a:pt x="544" y="27"/>
                </a:cubicBezTo>
                <a:close/>
                <a:moveTo>
                  <a:pt x="272" y="319"/>
                </a:moveTo>
                <a:lnTo>
                  <a:pt x="272" y="63"/>
                </a:lnTo>
                <a:cubicBezTo>
                  <a:pt x="212" y="22"/>
                  <a:pt x="142" y="0"/>
                  <a:pt x="77" y="1"/>
                </a:cubicBezTo>
                <a:lnTo>
                  <a:pt x="77" y="269"/>
                </a:lnTo>
                <a:cubicBezTo>
                  <a:pt x="79" y="269"/>
                  <a:pt x="82" y="269"/>
                  <a:pt x="84" y="269"/>
                </a:cubicBezTo>
                <a:cubicBezTo>
                  <a:pt x="147" y="269"/>
                  <a:pt x="214" y="287"/>
                  <a:pt x="272" y="319"/>
                </a:cubicBezTo>
                <a:close/>
                <a:moveTo>
                  <a:pt x="487" y="269"/>
                </a:moveTo>
                <a:lnTo>
                  <a:pt x="487" y="1"/>
                </a:lnTo>
                <a:cubicBezTo>
                  <a:pt x="422" y="0"/>
                  <a:pt x="352" y="22"/>
                  <a:pt x="292" y="63"/>
                </a:cubicBezTo>
                <a:lnTo>
                  <a:pt x="292" y="319"/>
                </a:lnTo>
                <a:cubicBezTo>
                  <a:pt x="350" y="287"/>
                  <a:pt x="417" y="269"/>
                  <a:pt x="480" y="269"/>
                </a:cubicBezTo>
                <a:cubicBezTo>
                  <a:pt x="482" y="269"/>
                  <a:pt x="485" y="269"/>
                  <a:pt x="487" y="269"/>
                </a:cubicBezTo>
                <a:close/>
                <a:moveTo>
                  <a:pt x="282" y="361"/>
                </a:moveTo>
                <a:cubicBezTo>
                  <a:pt x="362" y="318"/>
                  <a:pt x="451" y="299"/>
                  <a:pt x="531" y="302"/>
                </a:cubicBezTo>
                <a:lnTo>
                  <a:pt x="531" y="5"/>
                </a:lnTo>
                <a:cubicBezTo>
                  <a:pt x="521" y="5"/>
                  <a:pt x="511" y="5"/>
                  <a:pt x="501" y="5"/>
                </a:cubicBezTo>
                <a:lnTo>
                  <a:pt x="501" y="283"/>
                </a:lnTo>
                <a:lnTo>
                  <a:pt x="493" y="282"/>
                </a:lnTo>
                <a:cubicBezTo>
                  <a:pt x="488" y="282"/>
                  <a:pt x="483" y="282"/>
                  <a:pt x="478" y="282"/>
                </a:cubicBezTo>
                <a:cubicBezTo>
                  <a:pt x="414" y="282"/>
                  <a:pt x="346" y="301"/>
                  <a:pt x="287" y="337"/>
                </a:cubicBezTo>
                <a:lnTo>
                  <a:pt x="282" y="340"/>
                </a:lnTo>
                <a:lnTo>
                  <a:pt x="277" y="337"/>
                </a:lnTo>
                <a:cubicBezTo>
                  <a:pt x="218" y="301"/>
                  <a:pt x="150" y="282"/>
                  <a:pt x="86" y="282"/>
                </a:cubicBezTo>
                <a:cubicBezTo>
                  <a:pt x="81" y="282"/>
                  <a:pt x="76" y="282"/>
                  <a:pt x="71" y="282"/>
                </a:cubicBezTo>
                <a:lnTo>
                  <a:pt x="63" y="283"/>
                </a:lnTo>
                <a:lnTo>
                  <a:pt x="63" y="5"/>
                </a:lnTo>
                <a:cubicBezTo>
                  <a:pt x="53" y="5"/>
                  <a:pt x="43" y="5"/>
                  <a:pt x="33" y="5"/>
                </a:cubicBezTo>
                <a:lnTo>
                  <a:pt x="33" y="302"/>
                </a:lnTo>
                <a:cubicBezTo>
                  <a:pt x="113" y="299"/>
                  <a:pt x="202" y="318"/>
                  <a:pt x="282" y="361"/>
                </a:cubicBezTo>
                <a:close/>
              </a:path>
            </a:pathLst>
          </a:custGeom>
          <a:solidFill>
            <a:srgbClr val="02B9E7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7229881" y="327684"/>
            <a:ext cx="2922104" cy="7066392"/>
          </a:xfrm>
          <a:prstGeom prst="rect">
            <a:avLst/>
          </a:prstGeom>
          <a:solidFill>
            <a:srgbClr val="02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26"/>
          <p:cNvSpPr txBox="1"/>
          <p:nvPr/>
        </p:nvSpPr>
        <p:spPr>
          <a:xfrm>
            <a:off x="10609990" y="80970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8833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xmlns="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:a16="http://schemas.microsoft.com/office/drawing/2014/main" xmlns="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5">
            <a:extLst>
              <a:ext uri="{FF2B5EF4-FFF2-40B4-BE49-F238E27FC236}">
                <a16:creationId xmlns:a16="http://schemas.microsoft.com/office/drawing/2014/main" xmlns="" id="{C37B37A9-C57D-48E8-AA0B-C786A9F48546}"/>
              </a:ext>
            </a:extLst>
          </p:cNvPr>
          <p:cNvSpPr/>
          <p:nvPr/>
        </p:nvSpPr>
        <p:spPr>
          <a:xfrm>
            <a:off x="5415245" y="3658736"/>
            <a:ext cx="1647140" cy="1595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053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35">
            <a:extLst>
              <a:ext uri="{FF2B5EF4-FFF2-40B4-BE49-F238E27FC236}">
                <a16:creationId xmlns:a16="http://schemas.microsoft.com/office/drawing/2014/main" xmlns="" id="{819E9A63-C3AF-4679-AFE6-0019B1BE0C84}"/>
              </a:ext>
            </a:extLst>
          </p:cNvPr>
          <p:cNvSpPr/>
          <p:nvPr/>
        </p:nvSpPr>
        <p:spPr>
          <a:xfrm>
            <a:off x="3809450" y="2018549"/>
            <a:ext cx="1525106" cy="1595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053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xmlns="" id="{91CD3126-65A0-4171-BC0C-38D45F2F5EB2}"/>
              </a:ext>
            </a:extLst>
          </p:cNvPr>
          <p:cNvSpPr/>
          <p:nvPr/>
        </p:nvSpPr>
        <p:spPr>
          <a:xfrm>
            <a:off x="424340" y="3658737"/>
            <a:ext cx="3336929" cy="1595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4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xmlns="" id="{CBBC381C-6903-4EA2-A67C-80143C5F7788}"/>
              </a:ext>
            </a:extLst>
          </p:cNvPr>
          <p:cNvSpPr/>
          <p:nvPr/>
        </p:nvSpPr>
        <p:spPr>
          <a:xfrm>
            <a:off x="7157168" y="3658736"/>
            <a:ext cx="1525106" cy="159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en-AU" sz="312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50">
            <a:extLst>
              <a:ext uri="{FF2B5EF4-FFF2-40B4-BE49-F238E27FC236}">
                <a16:creationId xmlns:a16="http://schemas.microsoft.com/office/drawing/2014/main" xmlns="" id="{BB491F88-525D-478D-AE0E-75B5F6AE9556}"/>
              </a:ext>
            </a:extLst>
          </p:cNvPr>
          <p:cNvSpPr txBox="1"/>
          <p:nvPr/>
        </p:nvSpPr>
        <p:spPr>
          <a:xfrm>
            <a:off x="3905811" y="2334882"/>
            <a:ext cx="1328186" cy="96308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129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对称</a:t>
            </a:r>
            <a:endParaRPr lang="en-US" altLang="zh-CN" sz="3129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3129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密码学</a:t>
            </a:r>
            <a:endParaRPr lang="en-AU" sz="3129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xmlns="" id="{307F3A98-1268-4E67-A2F8-3C7E6482F61D}"/>
              </a:ext>
            </a:extLst>
          </p:cNvPr>
          <p:cNvSpPr txBox="1">
            <a:spLocks/>
          </p:cNvSpPr>
          <p:nvPr/>
        </p:nvSpPr>
        <p:spPr>
          <a:xfrm>
            <a:off x="714701" y="4094674"/>
            <a:ext cx="2730774" cy="637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3129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古典密码学</a:t>
            </a: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xmlns="" id="{798D0902-95CA-4F4B-922A-3D044B4089A6}"/>
              </a:ext>
            </a:extLst>
          </p:cNvPr>
          <p:cNvSpPr txBox="1">
            <a:spLocks/>
          </p:cNvSpPr>
          <p:nvPr/>
        </p:nvSpPr>
        <p:spPr>
          <a:xfrm>
            <a:off x="5647319" y="3929218"/>
            <a:ext cx="1207450" cy="10656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129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非对称</a:t>
            </a:r>
            <a:endParaRPr lang="en-US" altLang="zh-CN" sz="3129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3129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密码学</a:t>
            </a:r>
            <a:endParaRPr lang="en-US" altLang="zh-CN" sz="3129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3E577E1-71DD-4FCF-A96C-EBF651F51B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3618" r="15344" b="22262"/>
          <a:stretch/>
        </p:blipFill>
        <p:spPr>
          <a:xfrm>
            <a:off x="3906327" y="3685029"/>
            <a:ext cx="1331348" cy="1587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1D8173E-77E6-4D8F-A697-C1453ABF4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8"/>
          <a:stretch/>
        </p:blipFill>
        <p:spPr>
          <a:xfrm>
            <a:off x="5476293" y="2200064"/>
            <a:ext cx="3111426" cy="13134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B7A62802-FF23-47CA-B8CA-BB345150E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 b="20201"/>
          <a:stretch/>
        </p:blipFill>
        <p:spPr>
          <a:xfrm>
            <a:off x="424340" y="2046446"/>
            <a:ext cx="3317367" cy="15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53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xmlns="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:a16="http://schemas.microsoft.com/office/drawing/2014/main" xmlns="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9B3F2CB-552C-455A-82B1-05F251306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7" y="1634544"/>
            <a:ext cx="3813605" cy="2502678"/>
          </a:xfrm>
          <a:prstGeom prst="rect">
            <a:avLst/>
          </a:prstGeom>
        </p:spPr>
      </p:pic>
      <p:sp>
        <p:nvSpPr>
          <p:cNvPr id="7" name="爆炸形 2 29">
            <a:extLst>
              <a:ext uri="{FF2B5EF4-FFF2-40B4-BE49-F238E27FC236}">
                <a16:creationId xmlns:a16="http://schemas.microsoft.com/office/drawing/2014/main" xmlns="" id="{BDCFCDDD-520A-40DB-AA76-E46CAB34DCE8}"/>
              </a:ext>
            </a:extLst>
          </p:cNvPr>
          <p:cNvSpPr/>
          <p:nvPr/>
        </p:nvSpPr>
        <p:spPr>
          <a:xfrm>
            <a:off x="1037996" y="4699577"/>
            <a:ext cx="2968865" cy="538979"/>
          </a:xfrm>
          <a:prstGeom prst="irregularSeal2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克隆攻击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1AA1B1B-579D-40EE-A3FB-6C18D6647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35" y="1675715"/>
            <a:ext cx="2708920" cy="2708920"/>
          </a:xfrm>
          <a:prstGeom prst="rect">
            <a:avLst/>
          </a:prstGeom>
        </p:spPr>
      </p:pic>
      <p:sp>
        <p:nvSpPr>
          <p:cNvPr id="9" name="爆炸形 2 36">
            <a:extLst>
              <a:ext uri="{FF2B5EF4-FFF2-40B4-BE49-F238E27FC236}">
                <a16:creationId xmlns:a16="http://schemas.microsoft.com/office/drawing/2014/main" xmlns="" id="{C049667E-89E8-41CA-8F71-3EFD76B0B608}"/>
              </a:ext>
            </a:extLst>
          </p:cNvPr>
          <p:cNvSpPr/>
          <p:nvPr/>
        </p:nvSpPr>
        <p:spPr>
          <a:xfrm>
            <a:off x="5436435" y="4699078"/>
            <a:ext cx="2968865" cy="538979"/>
          </a:xfrm>
          <a:prstGeom prst="irregularSeal2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Sybil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</a:p>
        </p:txBody>
      </p:sp>
    </p:spTree>
    <p:extLst>
      <p:ext uri="{BB962C8B-B14F-4D97-AF65-F5344CB8AC3E}">
        <p14:creationId xmlns:p14="http://schemas.microsoft.com/office/powerpoint/2010/main" val="33475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" y="1278361"/>
            <a:ext cx="6745806" cy="469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爆炸形 2 18"/>
          <p:cNvSpPr/>
          <p:nvPr/>
        </p:nvSpPr>
        <p:spPr>
          <a:xfrm>
            <a:off x="-3528" y="848907"/>
            <a:ext cx="7476031" cy="4992622"/>
          </a:xfrm>
          <a:prstGeom prst="irregularSeal2">
            <a:avLst/>
          </a:prstGeom>
          <a:solidFill>
            <a:srgbClr val="FF0000">
              <a:alpha val="64000"/>
            </a:srgbClr>
          </a:solidFill>
          <a:ln>
            <a:solidFill>
              <a:schemeClr val="accent1">
                <a:shade val="50000"/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7" name="Freeform 27"/>
          <p:cNvSpPr>
            <a:spLocks noEditPoints="1"/>
          </p:cNvSpPr>
          <p:nvPr/>
        </p:nvSpPr>
        <p:spPr bwMode="auto">
          <a:xfrm>
            <a:off x="7240728" y="1329567"/>
            <a:ext cx="231775" cy="215900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28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2677390" y="3582617"/>
            <a:ext cx="4066325" cy="2258911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defTabSz="814970">
              <a:lnSpc>
                <a:spcPct val="120000"/>
              </a:lnSpc>
              <a:defRPr/>
            </a:pPr>
            <a:endParaRPr lang="zh-CN" altLang="en-US" sz="996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 flipH="1" flipV="1">
            <a:off x="4971549" y="3582617"/>
            <a:ext cx="4066325" cy="2258911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defTabSz="814970">
              <a:lnSpc>
                <a:spcPct val="120000"/>
              </a:lnSpc>
              <a:defRPr/>
            </a:pPr>
            <a:endParaRPr lang="zh-CN" altLang="en-US" sz="996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153881" y="4112504"/>
            <a:ext cx="1055962" cy="1144041"/>
            <a:chOff x="4435146" y="4577502"/>
            <a:chExt cx="1484946" cy="1608807"/>
          </a:xfrm>
          <a:effectLst/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 rot="18900000">
              <a:off x="4486886" y="4661818"/>
              <a:ext cx="1432909" cy="152449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814970">
                <a:lnSpc>
                  <a:spcPct val="120000"/>
                </a:lnSpc>
                <a:defRPr/>
              </a:pPr>
              <a:endParaRPr lang="zh-CN" altLang="en-US" sz="99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435146" y="4577502"/>
              <a:ext cx="1484946" cy="1492915"/>
              <a:chOff x="4435146" y="4577502"/>
              <a:chExt cx="1484946" cy="1492915"/>
            </a:xfrm>
          </p:grpSpPr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 rot="18900000">
                <a:off x="5063048" y="4577502"/>
                <a:ext cx="269874" cy="287122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 defTabSz="814970">
                  <a:lnSpc>
                    <a:spcPct val="120000"/>
                  </a:lnSpc>
                  <a:defRPr/>
                </a:pPr>
                <a:endParaRPr lang="zh-CN" altLang="en-US" sz="996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5125624" y="4606146"/>
                <a:ext cx="110458" cy="23669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 defTabSz="814970">
                  <a:lnSpc>
                    <a:spcPct val="120000"/>
                  </a:lnSpc>
                  <a:defRPr/>
                </a:pPr>
                <a:r>
                  <a:rPr lang="zh-CN" altLang="en-US" sz="996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435146" y="4768468"/>
                <a:ext cx="1484946" cy="13019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56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Arial" panose="020B0604020202020204" pitchFamily="34" charset="0"/>
                  </a:rPr>
                  <a:t>行为</a:t>
                </a:r>
                <a:endParaRPr lang="en-US" altLang="zh-CN" sz="256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anose="020B0604020202020204" pitchFamily="34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256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Arial" panose="020B0604020202020204" pitchFamily="34" charset="0"/>
                  </a:rPr>
                  <a:t>不便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5323832" y="4112505"/>
            <a:ext cx="1056928" cy="1144039"/>
            <a:chOff x="7486638" y="4577504"/>
            <a:chExt cx="1486305" cy="1608805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 rot="18900000">
              <a:off x="7513345" y="4661818"/>
              <a:ext cx="1432908" cy="1524491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814970">
                <a:lnSpc>
                  <a:spcPct val="120000"/>
                </a:lnSpc>
                <a:defRPr/>
              </a:pPr>
              <a:endParaRPr lang="zh-CN" altLang="en-US" sz="99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 rot="18900000">
              <a:off x="8089505" y="4577504"/>
              <a:ext cx="269874" cy="287123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814970">
                <a:lnSpc>
                  <a:spcPct val="120000"/>
                </a:lnSpc>
                <a:defRPr/>
              </a:pPr>
              <a:endParaRPr lang="zh-CN" altLang="en-US" sz="99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8154220" y="4618731"/>
              <a:ext cx="110458" cy="23669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996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7486638" y="4773795"/>
              <a:ext cx="1486305" cy="1301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56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anose="020B0604020202020204" pitchFamily="34" charset="0"/>
                </a:rPr>
                <a:t>经济</a:t>
              </a:r>
              <a:endParaRPr lang="en-US" altLang="zh-CN" sz="256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56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anose="020B0604020202020204" pitchFamily="34" charset="0"/>
                </a:rPr>
                <a:t>损失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75169" y="4112507"/>
            <a:ext cx="1031487" cy="1144038"/>
            <a:chOff x="10511956" y="4577506"/>
            <a:chExt cx="1450529" cy="1608803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 rot="18900000">
              <a:off x="10511956" y="4661818"/>
              <a:ext cx="1432908" cy="1524491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814970">
                <a:lnSpc>
                  <a:spcPct val="120000"/>
                </a:lnSpc>
                <a:defRPr/>
              </a:pPr>
              <a:endParaRPr lang="zh-CN" altLang="en-US" sz="99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 rot="18900000">
              <a:off x="11088116" y="4577506"/>
              <a:ext cx="269874" cy="287123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814970">
                <a:lnSpc>
                  <a:spcPct val="120000"/>
                </a:lnSpc>
                <a:defRPr/>
              </a:pPr>
              <a:endParaRPr lang="zh-CN" altLang="en-US" sz="99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1161389" y="4606151"/>
              <a:ext cx="110458" cy="23669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996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10531773" y="4783263"/>
              <a:ext cx="1430712" cy="13019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56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anose="020B0604020202020204" pitchFamily="34" charset="0"/>
                </a:rPr>
                <a:t>人身</a:t>
              </a:r>
              <a:endParaRPr lang="en-US" altLang="zh-CN" sz="256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56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anose="020B0604020202020204" pitchFamily="34" charset="0"/>
                </a:rPr>
                <a:t>安全</a:t>
              </a:r>
            </a:p>
          </p:txBody>
        </p:sp>
      </p:grpSp>
      <p:sp>
        <p:nvSpPr>
          <p:cNvPr id="23" name="Freeform 5">
            <a:extLst>
              <a:ext uri="{FF2B5EF4-FFF2-40B4-BE49-F238E27FC236}">
                <a16:creationId xmlns:a16="http://schemas.microsoft.com/office/drawing/2014/main" xmlns="" id="{BB26CD68-933E-43FC-988F-E9176BFDB274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xmlns="" id="{967C172B-DF5F-4D2F-B2FF-9B50C73897A6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xmlns="" id="{0B2768F1-14B5-4D04-B3D0-5A019ECFC094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6" name="TextBox 54">
            <a:extLst>
              <a:ext uri="{FF2B5EF4-FFF2-40B4-BE49-F238E27FC236}">
                <a16:creationId xmlns:a16="http://schemas.microsoft.com/office/drawing/2014/main" xmlns="" id="{B99CCAC0-FA45-412B-BC4D-6233C6D2C228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735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8"/>
          <p:cNvSpPr txBox="1">
            <a:spLocks noChangeArrowheads="1"/>
          </p:cNvSpPr>
          <p:nvPr/>
        </p:nvSpPr>
        <p:spPr bwMode="auto">
          <a:xfrm>
            <a:off x="5749731" y="894937"/>
            <a:ext cx="980096" cy="45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pic>
        <p:nvPicPr>
          <p:cNvPr id="1026" name="图片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" y="1278361"/>
            <a:ext cx="6745806" cy="469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5"/>
          <p:cNvSpPr/>
          <p:nvPr/>
        </p:nvSpPr>
        <p:spPr>
          <a:xfrm rot="16200000">
            <a:off x="5495422" y="2940793"/>
            <a:ext cx="3954163" cy="2165471"/>
          </a:xfrm>
          <a:custGeom>
            <a:avLst/>
            <a:gdLst>
              <a:gd name="connsiteX0" fmla="*/ 4242316 w 4242316"/>
              <a:gd name="connsiteY0" fmla="*/ 562708 h 3657591"/>
              <a:gd name="connsiteX1" fmla="*/ 4117817 w 4242316"/>
              <a:gd name="connsiteY1" fmla="*/ 562708 h 3657591"/>
              <a:gd name="connsiteX2" fmla="*/ 4117817 w 4242316"/>
              <a:gd name="connsiteY2" fmla="*/ 3094883 h 3657591"/>
              <a:gd name="connsiteX3" fmla="*/ 3555109 w 4242316"/>
              <a:gd name="connsiteY3" fmla="*/ 3657591 h 3657591"/>
              <a:gd name="connsiteX4" fmla="*/ 0 w 4242316"/>
              <a:gd name="connsiteY4" fmla="*/ 3657591 h 3657591"/>
              <a:gd name="connsiteX5" fmla="*/ 0 w 4242316"/>
              <a:gd name="connsiteY5" fmla="*/ 3094883 h 3657591"/>
              <a:gd name="connsiteX6" fmla="*/ 3555109 w 4242316"/>
              <a:gd name="connsiteY6" fmla="*/ 3094883 h 3657591"/>
              <a:gd name="connsiteX7" fmla="*/ 3555109 w 4242316"/>
              <a:gd name="connsiteY7" fmla="*/ 562708 h 3657591"/>
              <a:gd name="connsiteX8" fmla="*/ 3430609 w 4242316"/>
              <a:gd name="connsiteY8" fmla="*/ 562708 h 3657591"/>
              <a:gd name="connsiteX9" fmla="*/ 3836463 w 4242316"/>
              <a:gd name="connsiteY9" fmla="*/ 0 h 365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2316" h="3657591">
                <a:moveTo>
                  <a:pt x="4242316" y="562708"/>
                </a:moveTo>
                <a:lnTo>
                  <a:pt x="4117817" y="562708"/>
                </a:lnTo>
                <a:lnTo>
                  <a:pt x="4117817" y="3094883"/>
                </a:lnTo>
                <a:lnTo>
                  <a:pt x="3555109" y="3657591"/>
                </a:lnTo>
                <a:lnTo>
                  <a:pt x="0" y="3657591"/>
                </a:lnTo>
                <a:lnTo>
                  <a:pt x="0" y="3094883"/>
                </a:lnTo>
                <a:lnTo>
                  <a:pt x="3555109" y="3094883"/>
                </a:lnTo>
                <a:lnTo>
                  <a:pt x="3555109" y="562708"/>
                </a:lnTo>
                <a:lnTo>
                  <a:pt x="3430609" y="562708"/>
                </a:lnTo>
                <a:lnTo>
                  <a:pt x="38364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64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4"/>
          <p:cNvSpPr/>
          <p:nvPr/>
        </p:nvSpPr>
        <p:spPr>
          <a:xfrm rot="16200000">
            <a:off x="5752836" y="3656284"/>
            <a:ext cx="2981252" cy="1707393"/>
          </a:xfrm>
          <a:custGeom>
            <a:avLst/>
            <a:gdLst>
              <a:gd name="connsiteX0" fmla="*/ 2496508 w 3190111"/>
              <a:gd name="connsiteY0" fmla="*/ 2321164 h 2883873"/>
              <a:gd name="connsiteX1" fmla="*/ 2496508 w 3190111"/>
              <a:gd name="connsiteY1" fmla="*/ 2883872 h 2883873"/>
              <a:gd name="connsiteX2" fmla="*/ 0 w 3190111"/>
              <a:gd name="connsiteY2" fmla="*/ 2883872 h 2883873"/>
              <a:gd name="connsiteX3" fmla="*/ 0 w 3190111"/>
              <a:gd name="connsiteY3" fmla="*/ 2321164 h 2883873"/>
              <a:gd name="connsiteX4" fmla="*/ 3190111 w 3190111"/>
              <a:gd name="connsiteY4" fmla="*/ 562708 h 2883873"/>
              <a:gd name="connsiteX5" fmla="*/ 3062414 w 3190111"/>
              <a:gd name="connsiteY5" fmla="*/ 562708 h 2883873"/>
              <a:gd name="connsiteX6" fmla="*/ 3062414 w 3190111"/>
              <a:gd name="connsiteY6" fmla="*/ 2321165 h 2883873"/>
              <a:gd name="connsiteX7" fmla="*/ 3065612 w 3190111"/>
              <a:gd name="connsiteY7" fmla="*/ 2321165 h 2883873"/>
              <a:gd name="connsiteX8" fmla="*/ 2499706 w 3190111"/>
              <a:gd name="connsiteY8" fmla="*/ 2883873 h 2883873"/>
              <a:gd name="connsiteX9" fmla="*/ 2499706 w 3190111"/>
              <a:gd name="connsiteY9" fmla="*/ 2321165 h 2883873"/>
              <a:gd name="connsiteX10" fmla="*/ 2499706 w 3190111"/>
              <a:gd name="connsiteY10" fmla="*/ 562708 h 2883873"/>
              <a:gd name="connsiteX11" fmla="*/ 2378404 w 3190111"/>
              <a:gd name="connsiteY11" fmla="*/ 562708 h 2883873"/>
              <a:gd name="connsiteX12" fmla="*/ 2784258 w 3190111"/>
              <a:gd name="connsiteY12" fmla="*/ 0 h 288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0111" h="2883873">
                <a:moveTo>
                  <a:pt x="2496508" y="2321164"/>
                </a:moveTo>
                <a:lnTo>
                  <a:pt x="2496508" y="2883872"/>
                </a:lnTo>
                <a:lnTo>
                  <a:pt x="0" y="2883872"/>
                </a:lnTo>
                <a:lnTo>
                  <a:pt x="0" y="2321164"/>
                </a:lnTo>
                <a:close/>
                <a:moveTo>
                  <a:pt x="3190111" y="562708"/>
                </a:moveTo>
                <a:lnTo>
                  <a:pt x="3062414" y="562708"/>
                </a:lnTo>
                <a:lnTo>
                  <a:pt x="3062414" y="2321165"/>
                </a:lnTo>
                <a:lnTo>
                  <a:pt x="3065612" y="2321165"/>
                </a:lnTo>
                <a:lnTo>
                  <a:pt x="2499706" y="2883873"/>
                </a:lnTo>
                <a:lnTo>
                  <a:pt x="2499706" y="2321165"/>
                </a:lnTo>
                <a:lnTo>
                  <a:pt x="2499706" y="562708"/>
                </a:lnTo>
                <a:lnTo>
                  <a:pt x="2378404" y="562708"/>
                </a:lnTo>
                <a:lnTo>
                  <a:pt x="27842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64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6"/>
          <p:cNvSpPr/>
          <p:nvPr/>
        </p:nvSpPr>
        <p:spPr>
          <a:xfrm rot="16200000">
            <a:off x="5238006" y="2225298"/>
            <a:ext cx="4927071" cy="2623550"/>
          </a:xfrm>
          <a:custGeom>
            <a:avLst/>
            <a:gdLst>
              <a:gd name="connsiteX0" fmla="*/ 5289608 w 5289608"/>
              <a:gd name="connsiteY0" fmla="*/ 562708 h 4431309"/>
              <a:gd name="connsiteX1" fmla="*/ 5165108 w 5289608"/>
              <a:gd name="connsiteY1" fmla="*/ 562708 h 4431309"/>
              <a:gd name="connsiteX2" fmla="*/ 5165108 w 5289608"/>
              <a:gd name="connsiteY2" fmla="*/ 3868601 h 4431309"/>
              <a:gd name="connsiteX3" fmla="*/ 4602401 w 5289608"/>
              <a:gd name="connsiteY3" fmla="*/ 4431309 h 4431309"/>
              <a:gd name="connsiteX4" fmla="*/ 0 w 5289608"/>
              <a:gd name="connsiteY4" fmla="*/ 4431309 h 4431309"/>
              <a:gd name="connsiteX5" fmla="*/ 0 w 5289608"/>
              <a:gd name="connsiteY5" fmla="*/ 3868601 h 4431309"/>
              <a:gd name="connsiteX6" fmla="*/ 4602401 w 5289608"/>
              <a:gd name="connsiteY6" fmla="*/ 3868601 h 4431309"/>
              <a:gd name="connsiteX7" fmla="*/ 4602401 w 5289608"/>
              <a:gd name="connsiteY7" fmla="*/ 562708 h 4431309"/>
              <a:gd name="connsiteX8" fmla="*/ 4477901 w 5289608"/>
              <a:gd name="connsiteY8" fmla="*/ 562708 h 4431309"/>
              <a:gd name="connsiteX9" fmla="*/ 4883755 w 5289608"/>
              <a:gd name="connsiteY9" fmla="*/ 0 h 443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9608" h="4431309">
                <a:moveTo>
                  <a:pt x="5289608" y="562708"/>
                </a:moveTo>
                <a:lnTo>
                  <a:pt x="5165108" y="562708"/>
                </a:lnTo>
                <a:lnTo>
                  <a:pt x="5165108" y="3868601"/>
                </a:lnTo>
                <a:lnTo>
                  <a:pt x="4602401" y="4431309"/>
                </a:lnTo>
                <a:lnTo>
                  <a:pt x="0" y="4431309"/>
                </a:lnTo>
                <a:lnTo>
                  <a:pt x="0" y="3868601"/>
                </a:lnTo>
                <a:lnTo>
                  <a:pt x="4602401" y="3868601"/>
                </a:lnTo>
                <a:lnTo>
                  <a:pt x="4602401" y="562708"/>
                </a:lnTo>
                <a:lnTo>
                  <a:pt x="4477901" y="562708"/>
                </a:lnTo>
                <a:lnTo>
                  <a:pt x="488375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64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Others_2"/>
          <p:cNvSpPr txBox="1"/>
          <p:nvPr>
            <p:custDataLst>
              <p:tags r:id="rId2"/>
            </p:custDataLst>
          </p:nvPr>
        </p:nvSpPr>
        <p:spPr>
          <a:xfrm>
            <a:off x="6722639" y="1293665"/>
            <a:ext cx="2023020" cy="306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99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电机执行了假命令</a:t>
            </a:r>
          </a:p>
        </p:txBody>
      </p:sp>
      <p:sp>
        <p:nvSpPr>
          <p:cNvPr id="25" name="MH_Others_2"/>
          <p:cNvSpPr txBox="1"/>
          <p:nvPr>
            <p:custDataLst>
              <p:tags r:id="rId3"/>
            </p:custDataLst>
          </p:nvPr>
        </p:nvSpPr>
        <p:spPr>
          <a:xfrm>
            <a:off x="6747846" y="2273770"/>
            <a:ext cx="2023020" cy="306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99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密钥泄露</a:t>
            </a:r>
          </a:p>
        </p:txBody>
      </p:sp>
      <p:sp>
        <p:nvSpPr>
          <p:cNvPr id="26" name="MH_Others_2"/>
          <p:cNvSpPr txBox="1"/>
          <p:nvPr>
            <p:custDataLst>
              <p:tags r:id="rId4"/>
            </p:custDataLst>
          </p:nvPr>
        </p:nvSpPr>
        <p:spPr>
          <a:xfrm>
            <a:off x="6761258" y="3230665"/>
            <a:ext cx="1139112" cy="306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99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线路完好</a:t>
            </a:r>
          </a:p>
        </p:txBody>
      </p:sp>
      <p:sp>
        <p:nvSpPr>
          <p:cNvPr id="11" name="文本框 29"/>
          <p:cNvSpPr txBox="1">
            <a:spLocks noChangeArrowheads="1"/>
          </p:cNvSpPr>
          <p:nvPr/>
        </p:nvSpPr>
        <p:spPr bwMode="auto">
          <a:xfrm>
            <a:off x="3650297" y="1408893"/>
            <a:ext cx="1233353" cy="45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23206" y="1894068"/>
            <a:ext cx="1075319" cy="459613"/>
          </a:xfrm>
          <a:prstGeom prst="ellipse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E998EE70-2365-42B9-9887-BD0247F33641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6DD11F1B-B48D-4C3D-A38B-6E1376C5422E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xmlns="" id="{FAE53FE1-7EDA-454D-810D-5E478C13E3A5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9" name="TextBox 54">
            <a:extLst>
              <a:ext uri="{FF2B5EF4-FFF2-40B4-BE49-F238E27FC236}">
                <a16:creationId xmlns:a16="http://schemas.microsoft.com/office/drawing/2014/main" xmlns="" id="{526D47B3-E109-4AF2-A2A4-22717163E7DD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8" grpId="0" animBg="1"/>
      <p:bldP spid="24" grpId="0"/>
      <p:bldP spid="25" grpId="0"/>
      <p:bldP spid="26" grpId="0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" y="1007987"/>
            <a:ext cx="6745806" cy="469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24" y="4378998"/>
            <a:ext cx="1331348" cy="1328442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9"/>
          <p:cNvGrpSpPr>
            <a:grpSpLocks/>
          </p:cNvGrpSpPr>
          <p:nvPr/>
        </p:nvGrpSpPr>
        <p:grpSpPr bwMode="auto">
          <a:xfrm rot="2838836" flipH="1">
            <a:off x="5302348" y="3375631"/>
            <a:ext cx="2738265" cy="539609"/>
            <a:chOff x="753701" y="198084"/>
            <a:chExt cx="1104" cy="432"/>
          </a:xfrm>
        </p:grpSpPr>
        <p:sp>
          <p:nvSpPr>
            <p:cNvPr id="3" name="Freeform 50"/>
            <p:cNvSpPr>
              <a:spLocks/>
            </p:cNvSpPr>
            <p:nvPr/>
          </p:nvSpPr>
          <p:spPr bwMode="auto">
            <a:xfrm>
              <a:off x="753701" y="198084"/>
              <a:ext cx="192" cy="432"/>
            </a:xfrm>
            <a:custGeom>
              <a:avLst/>
              <a:gdLst>
                <a:gd name="T0" fmla="*/ 82 w 208"/>
                <a:gd name="T1" fmla="*/ 0 h 528"/>
                <a:gd name="T2" fmla="*/ 163 w 208"/>
                <a:gd name="T3" fmla="*/ 193 h 528"/>
                <a:gd name="T4" fmla="*/ 0 w 208"/>
                <a:gd name="T5" fmla="*/ 353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4" name="Freeform 51"/>
            <p:cNvSpPr>
              <a:spLocks/>
            </p:cNvSpPr>
            <p:nvPr/>
          </p:nvSpPr>
          <p:spPr bwMode="auto">
            <a:xfrm>
              <a:off x="753941" y="198180"/>
              <a:ext cx="96" cy="336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116 h 528"/>
                <a:gd name="T4" fmla="*/ 0 w 208"/>
                <a:gd name="T5" fmla="*/ 21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5" name="Freeform 52"/>
            <p:cNvSpPr>
              <a:spLocks/>
            </p:cNvSpPr>
            <p:nvPr/>
          </p:nvSpPr>
          <p:spPr bwMode="auto">
            <a:xfrm>
              <a:off x="754133" y="198228"/>
              <a:ext cx="96" cy="288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86 h 528"/>
                <a:gd name="T4" fmla="*/ 0 w 208"/>
                <a:gd name="T5" fmla="*/ 157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6" name="Freeform 53"/>
            <p:cNvSpPr>
              <a:spLocks/>
            </p:cNvSpPr>
            <p:nvPr/>
          </p:nvSpPr>
          <p:spPr bwMode="auto">
            <a:xfrm>
              <a:off x="754277" y="198276"/>
              <a:ext cx="96" cy="240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60 h 528"/>
                <a:gd name="T4" fmla="*/ 0 w 208"/>
                <a:gd name="T5" fmla="*/ 10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7" name="Freeform 54"/>
            <p:cNvSpPr>
              <a:spLocks/>
            </p:cNvSpPr>
            <p:nvPr/>
          </p:nvSpPr>
          <p:spPr bwMode="auto">
            <a:xfrm>
              <a:off x="754469" y="198324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8" name="Freeform 55"/>
            <p:cNvSpPr>
              <a:spLocks/>
            </p:cNvSpPr>
            <p:nvPr/>
          </p:nvSpPr>
          <p:spPr bwMode="auto">
            <a:xfrm>
              <a:off x="754613" y="198372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18" name="Freeform 56"/>
            <p:cNvSpPr>
              <a:spLocks/>
            </p:cNvSpPr>
            <p:nvPr/>
          </p:nvSpPr>
          <p:spPr bwMode="auto">
            <a:xfrm>
              <a:off x="754757" y="198372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</p:grpSp>
      <p:sp>
        <p:nvSpPr>
          <p:cNvPr id="23" name="任意多边形 22"/>
          <p:cNvSpPr>
            <a:spLocks/>
          </p:cNvSpPr>
          <p:nvPr/>
        </p:nvSpPr>
        <p:spPr bwMode="auto">
          <a:xfrm flipH="1">
            <a:off x="7029873" y="919921"/>
            <a:ext cx="2099433" cy="2383209"/>
          </a:xfrm>
          <a:custGeom>
            <a:avLst/>
            <a:gdLst>
              <a:gd name="connsiteX0" fmla="*/ 0 w 5254752"/>
              <a:gd name="connsiteY0" fmla="*/ 0 h 3808859"/>
              <a:gd name="connsiteX1" fmla="*/ 2094866 w 5254752"/>
              <a:gd name="connsiteY1" fmla="*/ 0 h 3808859"/>
              <a:gd name="connsiteX2" fmla="*/ 3657269 w 5254752"/>
              <a:gd name="connsiteY2" fmla="*/ 0 h 3808859"/>
              <a:gd name="connsiteX3" fmla="*/ 3693071 w 5254752"/>
              <a:gd name="connsiteY3" fmla="*/ 0 h 3808859"/>
              <a:gd name="connsiteX4" fmla="*/ 3793929 w 5254752"/>
              <a:gd name="connsiteY4" fmla="*/ 0 h 3808859"/>
              <a:gd name="connsiteX5" fmla="*/ 4797400 w 5254752"/>
              <a:gd name="connsiteY5" fmla="*/ 0 h 3808859"/>
              <a:gd name="connsiteX6" fmla="*/ 5254752 w 5254752"/>
              <a:gd name="connsiteY6" fmla="*/ 457896 h 3808859"/>
              <a:gd name="connsiteX7" fmla="*/ 5254752 w 5254752"/>
              <a:gd name="connsiteY7" fmla="*/ 3350964 h 3808859"/>
              <a:gd name="connsiteX8" fmla="*/ 4797400 w 5254752"/>
              <a:gd name="connsiteY8" fmla="*/ 3808859 h 3808859"/>
              <a:gd name="connsiteX9" fmla="*/ 3718218 w 5254752"/>
              <a:gd name="connsiteY9" fmla="*/ 3808859 h 3808859"/>
              <a:gd name="connsiteX10" fmla="*/ 3693071 w 5254752"/>
              <a:gd name="connsiteY10" fmla="*/ 3808859 h 3808859"/>
              <a:gd name="connsiteX11" fmla="*/ 3544443 w 5254752"/>
              <a:gd name="connsiteY11" fmla="*/ 3808859 h 3808859"/>
              <a:gd name="connsiteX12" fmla="*/ 2094866 w 5254752"/>
              <a:gd name="connsiteY12" fmla="*/ 3808859 h 3808859"/>
              <a:gd name="connsiteX13" fmla="*/ 0 w 5254752"/>
              <a:gd name="connsiteY13" fmla="*/ 3808859 h 380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4752" h="3808859">
                <a:moveTo>
                  <a:pt x="0" y="0"/>
                </a:moveTo>
                <a:lnTo>
                  <a:pt x="2094866" y="0"/>
                </a:lnTo>
                <a:cubicBezTo>
                  <a:pt x="2770500" y="0"/>
                  <a:pt x="3277225" y="0"/>
                  <a:pt x="3657269" y="0"/>
                </a:cubicBezTo>
                <a:lnTo>
                  <a:pt x="3693071" y="0"/>
                </a:lnTo>
                <a:lnTo>
                  <a:pt x="3793929" y="0"/>
                </a:lnTo>
                <a:cubicBezTo>
                  <a:pt x="4797400" y="0"/>
                  <a:pt x="4797400" y="0"/>
                  <a:pt x="4797400" y="0"/>
                </a:cubicBezTo>
                <a:cubicBezTo>
                  <a:pt x="5046865" y="0"/>
                  <a:pt x="5254752" y="208134"/>
                  <a:pt x="5254752" y="457896"/>
                </a:cubicBezTo>
                <a:lnTo>
                  <a:pt x="5254752" y="3350964"/>
                </a:lnTo>
                <a:cubicBezTo>
                  <a:pt x="5254752" y="3611131"/>
                  <a:pt x="5046865" y="3808859"/>
                  <a:pt x="4797400" y="3808859"/>
                </a:cubicBezTo>
                <a:cubicBezTo>
                  <a:pt x="4375129" y="3808859"/>
                  <a:pt x="4018838" y="3808859"/>
                  <a:pt x="3718218" y="3808859"/>
                </a:cubicBezTo>
                <a:lnTo>
                  <a:pt x="3693071" y="3808859"/>
                </a:lnTo>
                <a:lnTo>
                  <a:pt x="3544443" y="3808859"/>
                </a:lnTo>
                <a:cubicBezTo>
                  <a:pt x="2094866" y="3808859"/>
                  <a:pt x="2094866" y="3808859"/>
                  <a:pt x="2094866" y="3808859"/>
                </a:cubicBezTo>
                <a:lnTo>
                  <a:pt x="0" y="38088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280" dirty="0">
              <a:latin typeface="微软雅黑" panose="020B0503020204020204" pitchFamily="34" charset="-122"/>
            </a:endParaRPr>
          </a:p>
        </p:txBody>
      </p:sp>
      <p:sp>
        <p:nvSpPr>
          <p:cNvPr id="24" name="MH_Others_1"/>
          <p:cNvSpPr txBox="1"/>
          <p:nvPr>
            <p:custDataLst>
              <p:tags r:id="rId2"/>
            </p:custDataLst>
          </p:nvPr>
        </p:nvSpPr>
        <p:spPr>
          <a:xfrm>
            <a:off x="7029874" y="1124681"/>
            <a:ext cx="2050775" cy="13133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物理层安全</a:t>
            </a:r>
          </a:p>
        </p:txBody>
      </p:sp>
      <p:sp>
        <p:nvSpPr>
          <p:cNvPr id="25" name="MH_Others_2"/>
          <p:cNvSpPr txBox="1"/>
          <p:nvPr>
            <p:custDataLst>
              <p:tags r:id="rId3"/>
            </p:custDataLst>
          </p:nvPr>
        </p:nvSpPr>
        <p:spPr>
          <a:xfrm>
            <a:off x="7106286" y="2467770"/>
            <a:ext cx="2023020" cy="6127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99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Physical Layer security</a:t>
            </a:r>
            <a:endParaRPr lang="zh-CN" altLang="en-US" sz="1991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28"/>
          <p:cNvSpPr txBox="1">
            <a:spLocks noChangeArrowheads="1"/>
          </p:cNvSpPr>
          <p:nvPr/>
        </p:nvSpPr>
        <p:spPr bwMode="auto">
          <a:xfrm>
            <a:off x="7755679" y="3771663"/>
            <a:ext cx="980096" cy="45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玩具</a:t>
            </a:r>
            <a:endParaRPr lang="zh-CN" altLang="zh-CN" sz="256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9"/>
          <p:cNvSpPr txBox="1">
            <a:spLocks noChangeArrowheads="1"/>
          </p:cNvSpPr>
          <p:nvPr/>
        </p:nvSpPr>
        <p:spPr bwMode="auto">
          <a:xfrm>
            <a:off x="3650297" y="1408893"/>
            <a:ext cx="1233353" cy="45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5749731" y="894937"/>
            <a:ext cx="980096" cy="45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5C3B3410-D3FE-4C66-94CA-DC34E65C945A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xmlns="" id="{35BFA7B1-3E4F-441E-B14C-37F8EFE04B06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xmlns="" id="{F202F9ED-DA2A-4F17-AE82-13E46AE4547F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7" name="TextBox 54">
            <a:extLst>
              <a:ext uri="{FF2B5EF4-FFF2-40B4-BE49-F238E27FC236}">
                <a16:creationId xmlns:a16="http://schemas.microsoft.com/office/drawing/2014/main" xmlns="" id="{FCC65B03-A55F-4528-A963-8A532E502C6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爆炸形 2 29">
            <a:extLst>
              <a:ext uri="{FF2B5EF4-FFF2-40B4-BE49-F238E27FC236}">
                <a16:creationId xmlns:a16="http://schemas.microsoft.com/office/drawing/2014/main" xmlns="" id="{51547327-576B-4E5E-AFB0-44CA184B177D}"/>
              </a:ext>
            </a:extLst>
          </p:cNvPr>
          <p:cNvSpPr/>
          <p:nvPr/>
        </p:nvSpPr>
        <p:spPr>
          <a:xfrm>
            <a:off x="5454950" y="5900759"/>
            <a:ext cx="2968865" cy="538979"/>
          </a:xfrm>
          <a:prstGeom prst="irregularSeal2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克隆攻击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5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1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1" y="2508536"/>
            <a:ext cx="1067394" cy="10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4" y="2815770"/>
            <a:ext cx="616956" cy="6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2" y="2508536"/>
            <a:ext cx="980096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6" y="2819098"/>
            <a:ext cx="776276" cy="6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3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78" y="4351941"/>
            <a:ext cx="881838" cy="88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9"/>
          <p:cNvGrpSpPr>
            <a:grpSpLocks/>
          </p:cNvGrpSpPr>
          <p:nvPr/>
        </p:nvGrpSpPr>
        <p:grpSpPr bwMode="auto">
          <a:xfrm rot="10584763">
            <a:off x="3095236" y="2721329"/>
            <a:ext cx="2878789" cy="1119805"/>
            <a:chOff x="1326432" y="226114"/>
            <a:chExt cx="1104" cy="432"/>
          </a:xfrm>
        </p:grpSpPr>
        <p:sp>
          <p:nvSpPr>
            <p:cNvPr id="3" name="Freeform 50"/>
            <p:cNvSpPr>
              <a:spLocks/>
            </p:cNvSpPr>
            <p:nvPr/>
          </p:nvSpPr>
          <p:spPr bwMode="auto">
            <a:xfrm>
              <a:off x="1326432" y="226114"/>
              <a:ext cx="192" cy="432"/>
            </a:xfrm>
            <a:custGeom>
              <a:avLst/>
              <a:gdLst>
                <a:gd name="T0" fmla="*/ 82 w 208"/>
                <a:gd name="T1" fmla="*/ 0 h 528"/>
                <a:gd name="T2" fmla="*/ 163 w 208"/>
                <a:gd name="T3" fmla="*/ 193 h 528"/>
                <a:gd name="T4" fmla="*/ 0 w 208"/>
                <a:gd name="T5" fmla="*/ 353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4" name="Freeform 51"/>
            <p:cNvSpPr>
              <a:spLocks/>
            </p:cNvSpPr>
            <p:nvPr/>
          </p:nvSpPr>
          <p:spPr bwMode="auto">
            <a:xfrm>
              <a:off x="1326672" y="226210"/>
              <a:ext cx="96" cy="336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116 h 528"/>
                <a:gd name="T4" fmla="*/ 0 w 208"/>
                <a:gd name="T5" fmla="*/ 21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5" name="Freeform 52"/>
            <p:cNvSpPr>
              <a:spLocks/>
            </p:cNvSpPr>
            <p:nvPr/>
          </p:nvSpPr>
          <p:spPr bwMode="auto">
            <a:xfrm>
              <a:off x="1326864" y="226258"/>
              <a:ext cx="96" cy="288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86 h 528"/>
                <a:gd name="T4" fmla="*/ 0 w 208"/>
                <a:gd name="T5" fmla="*/ 157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6" name="Freeform 53"/>
            <p:cNvSpPr>
              <a:spLocks/>
            </p:cNvSpPr>
            <p:nvPr/>
          </p:nvSpPr>
          <p:spPr bwMode="auto">
            <a:xfrm>
              <a:off x="1327008" y="226306"/>
              <a:ext cx="96" cy="240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60 h 528"/>
                <a:gd name="T4" fmla="*/ 0 w 208"/>
                <a:gd name="T5" fmla="*/ 10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7" name="Freeform 54"/>
            <p:cNvSpPr>
              <a:spLocks/>
            </p:cNvSpPr>
            <p:nvPr/>
          </p:nvSpPr>
          <p:spPr bwMode="auto">
            <a:xfrm>
              <a:off x="1327200" y="226354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8" name="Freeform 55"/>
            <p:cNvSpPr>
              <a:spLocks/>
            </p:cNvSpPr>
            <p:nvPr/>
          </p:nvSpPr>
          <p:spPr bwMode="auto">
            <a:xfrm>
              <a:off x="1327344" y="226402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9" name="Freeform 56"/>
            <p:cNvSpPr>
              <a:spLocks/>
            </p:cNvSpPr>
            <p:nvPr/>
          </p:nvSpPr>
          <p:spPr bwMode="auto">
            <a:xfrm>
              <a:off x="1327488" y="226402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</p:grpSp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911790" y="3583856"/>
            <a:ext cx="1012970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7285902" y="3583856"/>
            <a:ext cx="980096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2" name="文本框 49"/>
          <p:cNvSpPr txBox="1">
            <a:spLocks noChangeArrowheads="1"/>
          </p:cNvSpPr>
          <p:nvPr/>
        </p:nvSpPr>
        <p:spPr bwMode="auto">
          <a:xfrm>
            <a:off x="4453707" y="5222438"/>
            <a:ext cx="687494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grpSp>
        <p:nvGrpSpPr>
          <p:cNvPr id="28" name="Group 49"/>
          <p:cNvGrpSpPr/>
          <p:nvPr/>
        </p:nvGrpSpPr>
        <p:grpSpPr bwMode="auto">
          <a:xfrm rot="7595479">
            <a:off x="5325357" y="3764315"/>
            <a:ext cx="1749442" cy="1015719"/>
            <a:chOff x="3984" y="2208"/>
            <a:chExt cx="1104" cy="432"/>
          </a:xfrm>
        </p:grpSpPr>
        <p:sp>
          <p:nvSpPr>
            <p:cNvPr id="29" name="Freeform 50"/>
            <p:cNvSpPr/>
            <p:nvPr/>
          </p:nvSpPr>
          <p:spPr bwMode="auto">
            <a:xfrm>
              <a:off x="3984" y="2208"/>
              <a:ext cx="192" cy="432"/>
            </a:xfrm>
            <a:custGeom>
              <a:avLst/>
              <a:gdLst>
                <a:gd name="T0" fmla="*/ 89 w 208"/>
                <a:gd name="T1" fmla="*/ 0 h 528"/>
                <a:gd name="T2" fmla="*/ 177 w 208"/>
                <a:gd name="T3" fmla="*/ 236 h 528"/>
                <a:gd name="T4" fmla="*/ 0 w 208"/>
                <a:gd name="T5" fmla="*/ 432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0" name="Freeform 51"/>
            <p:cNvSpPr/>
            <p:nvPr/>
          </p:nvSpPr>
          <p:spPr bwMode="auto">
            <a:xfrm>
              <a:off x="4224" y="2304"/>
              <a:ext cx="96" cy="336"/>
            </a:xfrm>
            <a:custGeom>
              <a:avLst/>
              <a:gdLst>
                <a:gd name="T0" fmla="*/ 44 w 208"/>
                <a:gd name="T1" fmla="*/ 0 h 528"/>
                <a:gd name="T2" fmla="*/ 89 w 208"/>
                <a:gd name="T3" fmla="*/ 183 h 528"/>
                <a:gd name="T4" fmla="*/ 0 w 208"/>
                <a:gd name="T5" fmla="*/ 336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1" name="Freeform 52"/>
            <p:cNvSpPr/>
            <p:nvPr/>
          </p:nvSpPr>
          <p:spPr bwMode="auto">
            <a:xfrm>
              <a:off x="4416" y="2352"/>
              <a:ext cx="96" cy="288"/>
            </a:xfrm>
            <a:custGeom>
              <a:avLst/>
              <a:gdLst>
                <a:gd name="T0" fmla="*/ 44 w 208"/>
                <a:gd name="T1" fmla="*/ 0 h 528"/>
                <a:gd name="T2" fmla="*/ 89 w 208"/>
                <a:gd name="T3" fmla="*/ 157 h 528"/>
                <a:gd name="T4" fmla="*/ 0 w 208"/>
                <a:gd name="T5" fmla="*/ 288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2" name="Freeform 53"/>
            <p:cNvSpPr/>
            <p:nvPr/>
          </p:nvSpPr>
          <p:spPr bwMode="auto">
            <a:xfrm>
              <a:off x="4560" y="2400"/>
              <a:ext cx="96" cy="240"/>
            </a:xfrm>
            <a:custGeom>
              <a:avLst/>
              <a:gdLst>
                <a:gd name="T0" fmla="*/ 44 w 208"/>
                <a:gd name="T1" fmla="*/ 0 h 528"/>
                <a:gd name="T2" fmla="*/ 89 w 208"/>
                <a:gd name="T3" fmla="*/ 131 h 528"/>
                <a:gd name="T4" fmla="*/ 0 w 208"/>
                <a:gd name="T5" fmla="*/ 240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4752" y="2448"/>
              <a:ext cx="48" cy="144"/>
            </a:xfrm>
            <a:custGeom>
              <a:avLst/>
              <a:gdLst>
                <a:gd name="T0" fmla="*/ 22 w 208"/>
                <a:gd name="T1" fmla="*/ 0 h 528"/>
                <a:gd name="T2" fmla="*/ 44 w 208"/>
                <a:gd name="T3" fmla="*/ 79 h 528"/>
                <a:gd name="T4" fmla="*/ 0 w 208"/>
                <a:gd name="T5" fmla="*/ 14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4" name="Freeform 55"/>
            <p:cNvSpPr/>
            <p:nvPr/>
          </p:nvSpPr>
          <p:spPr bwMode="auto">
            <a:xfrm>
              <a:off x="4896" y="2496"/>
              <a:ext cx="48" cy="144"/>
            </a:xfrm>
            <a:custGeom>
              <a:avLst/>
              <a:gdLst>
                <a:gd name="T0" fmla="*/ 22 w 208"/>
                <a:gd name="T1" fmla="*/ 0 h 528"/>
                <a:gd name="T2" fmla="*/ 44 w 208"/>
                <a:gd name="T3" fmla="*/ 79 h 528"/>
                <a:gd name="T4" fmla="*/ 0 w 208"/>
                <a:gd name="T5" fmla="*/ 14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5" name="Freeform 56"/>
            <p:cNvSpPr/>
            <p:nvPr/>
          </p:nvSpPr>
          <p:spPr bwMode="auto">
            <a:xfrm>
              <a:off x="5040" y="2496"/>
              <a:ext cx="48" cy="144"/>
            </a:xfrm>
            <a:custGeom>
              <a:avLst/>
              <a:gdLst>
                <a:gd name="T0" fmla="*/ 22 w 208"/>
                <a:gd name="T1" fmla="*/ 0 h 528"/>
                <a:gd name="T2" fmla="*/ 44 w 208"/>
                <a:gd name="T3" fmla="*/ 79 h 528"/>
                <a:gd name="T4" fmla="*/ 0 w 208"/>
                <a:gd name="T5" fmla="*/ 14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49"/>
          <p:cNvGrpSpPr/>
          <p:nvPr/>
        </p:nvGrpSpPr>
        <p:grpSpPr bwMode="auto">
          <a:xfrm rot="876315">
            <a:off x="2586684" y="3653707"/>
            <a:ext cx="1749442" cy="1015719"/>
            <a:chOff x="3984" y="2208"/>
            <a:chExt cx="1104" cy="432"/>
          </a:xfrm>
        </p:grpSpPr>
        <p:sp>
          <p:nvSpPr>
            <p:cNvPr id="37" name="Freeform 50"/>
            <p:cNvSpPr/>
            <p:nvPr/>
          </p:nvSpPr>
          <p:spPr bwMode="auto">
            <a:xfrm>
              <a:off x="3984" y="2208"/>
              <a:ext cx="192" cy="432"/>
            </a:xfrm>
            <a:custGeom>
              <a:avLst/>
              <a:gdLst>
                <a:gd name="T0" fmla="*/ 89 w 208"/>
                <a:gd name="T1" fmla="*/ 0 h 528"/>
                <a:gd name="T2" fmla="*/ 177 w 208"/>
                <a:gd name="T3" fmla="*/ 236 h 528"/>
                <a:gd name="T4" fmla="*/ 0 w 208"/>
                <a:gd name="T5" fmla="*/ 432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8" name="Freeform 51"/>
            <p:cNvSpPr/>
            <p:nvPr/>
          </p:nvSpPr>
          <p:spPr bwMode="auto">
            <a:xfrm>
              <a:off x="4224" y="2304"/>
              <a:ext cx="96" cy="336"/>
            </a:xfrm>
            <a:custGeom>
              <a:avLst/>
              <a:gdLst>
                <a:gd name="T0" fmla="*/ 44 w 208"/>
                <a:gd name="T1" fmla="*/ 0 h 528"/>
                <a:gd name="T2" fmla="*/ 89 w 208"/>
                <a:gd name="T3" fmla="*/ 183 h 528"/>
                <a:gd name="T4" fmla="*/ 0 w 208"/>
                <a:gd name="T5" fmla="*/ 336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39" name="Freeform 52"/>
            <p:cNvSpPr/>
            <p:nvPr/>
          </p:nvSpPr>
          <p:spPr bwMode="auto">
            <a:xfrm>
              <a:off x="4416" y="2352"/>
              <a:ext cx="96" cy="288"/>
            </a:xfrm>
            <a:custGeom>
              <a:avLst/>
              <a:gdLst>
                <a:gd name="T0" fmla="*/ 44 w 208"/>
                <a:gd name="T1" fmla="*/ 0 h 528"/>
                <a:gd name="T2" fmla="*/ 89 w 208"/>
                <a:gd name="T3" fmla="*/ 157 h 528"/>
                <a:gd name="T4" fmla="*/ 0 w 208"/>
                <a:gd name="T5" fmla="*/ 288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40" name="Freeform 53"/>
            <p:cNvSpPr/>
            <p:nvPr/>
          </p:nvSpPr>
          <p:spPr bwMode="auto">
            <a:xfrm>
              <a:off x="4560" y="2400"/>
              <a:ext cx="96" cy="240"/>
            </a:xfrm>
            <a:custGeom>
              <a:avLst/>
              <a:gdLst>
                <a:gd name="T0" fmla="*/ 44 w 208"/>
                <a:gd name="T1" fmla="*/ 0 h 528"/>
                <a:gd name="T2" fmla="*/ 89 w 208"/>
                <a:gd name="T3" fmla="*/ 131 h 528"/>
                <a:gd name="T4" fmla="*/ 0 w 208"/>
                <a:gd name="T5" fmla="*/ 240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41" name="Freeform 54"/>
            <p:cNvSpPr/>
            <p:nvPr/>
          </p:nvSpPr>
          <p:spPr bwMode="auto">
            <a:xfrm>
              <a:off x="4752" y="2448"/>
              <a:ext cx="48" cy="144"/>
            </a:xfrm>
            <a:custGeom>
              <a:avLst/>
              <a:gdLst>
                <a:gd name="T0" fmla="*/ 22 w 208"/>
                <a:gd name="T1" fmla="*/ 0 h 528"/>
                <a:gd name="T2" fmla="*/ 44 w 208"/>
                <a:gd name="T3" fmla="*/ 79 h 528"/>
                <a:gd name="T4" fmla="*/ 0 w 208"/>
                <a:gd name="T5" fmla="*/ 14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42" name="Freeform 55"/>
            <p:cNvSpPr/>
            <p:nvPr/>
          </p:nvSpPr>
          <p:spPr bwMode="auto">
            <a:xfrm>
              <a:off x="4896" y="2496"/>
              <a:ext cx="48" cy="144"/>
            </a:xfrm>
            <a:custGeom>
              <a:avLst/>
              <a:gdLst>
                <a:gd name="T0" fmla="*/ 22 w 208"/>
                <a:gd name="T1" fmla="*/ 0 h 528"/>
                <a:gd name="T2" fmla="*/ 44 w 208"/>
                <a:gd name="T3" fmla="*/ 79 h 528"/>
                <a:gd name="T4" fmla="*/ 0 w 208"/>
                <a:gd name="T5" fmla="*/ 14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  <p:sp>
          <p:nvSpPr>
            <p:cNvPr id="43" name="Freeform 56"/>
            <p:cNvSpPr/>
            <p:nvPr/>
          </p:nvSpPr>
          <p:spPr bwMode="auto">
            <a:xfrm>
              <a:off x="5040" y="2496"/>
              <a:ext cx="48" cy="144"/>
            </a:xfrm>
            <a:custGeom>
              <a:avLst/>
              <a:gdLst>
                <a:gd name="T0" fmla="*/ 22 w 208"/>
                <a:gd name="T1" fmla="*/ 0 h 528"/>
                <a:gd name="T2" fmla="*/ 44 w 208"/>
                <a:gd name="T3" fmla="*/ 79 h 528"/>
                <a:gd name="T4" fmla="*/ 0 w 208"/>
                <a:gd name="T5" fmla="*/ 14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280">
                <a:solidFill>
                  <a:srgbClr val="FF0000"/>
                </a:solidFill>
              </a:endParaRPr>
            </a:p>
          </p:txBody>
        </p:sp>
      </p:grpSp>
      <p:sp>
        <p:nvSpPr>
          <p:cNvPr id="44" name="爆炸形 2 43"/>
          <p:cNvSpPr/>
          <p:nvPr/>
        </p:nvSpPr>
        <p:spPr>
          <a:xfrm>
            <a:off x="3467289" y="1900181"/>
            <a:ext cx="2369279" cy="1505788"/>
          </a:xfrm>
          <a:prstGeom prst="irregularSeal2">
            <a:avLst/>
          </a:prstGeom>
          <a:solidFill>
            <a:srgbClr val="FF0000">
              <a:alpha val="64000"/>
            </a:srgbClr>
          </a:solidFill>
          <a:ln>
            <a:solidFill>
              <a:schemeClr val="accent1">
                <a:shade val="50000"/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13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5" name="图片 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0101">
            <a:off x="2299691" y="3962284"/>
            <a:ext cx="1539773" cy="102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5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59" y="4007990"/>
            <a:ext cx="901001" cy="90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文本框 49"/>
          <p:cNvSpPr txBox="1">
            <a:spLocks noChangeArrowheads="1"/>
          </p:cNvSpPr>
          <p:nvPr/>
        </p:nvSpPr>
        <p:spPr bwMode="auto">
          <a:xfrm>
            <a:off x="1924760" y="5005758"/>
            <a:ext cx="1008658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窃听</a:t>
            </a:r>
            <a:endParaRPr lang="zh-CN" altLang="zh-CN" sz="256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" name="Hexagon 34"/>
          <p:cNvSpPr/>
          <p:nvPr/>
        </p:nvSpPr>
        <p:spPr>
          <a:xfrm>
            <a:off x="6369771" y="4430007"/>
            <a:ext cx="1255177" cy="108205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7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9"/>
          <p:cNvSpPr txBox="1">
            <a:spLocks noChangeArrowheads="1"/>
          </p:cNvSpPr>
          <p:nvPr/>
        </p:nvSpPr>
        <p:spPr bwMode="auto">
          <a:xfrm>
            <a:off x="6509626" y="4716480"/>
            <a:ext cx="991098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欺骗</a:t>
            </a:r>
            <a:endParaRPr lang="zh-CN" altLang="zh-CN" sz="256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" name="文本框 49"/>
          <p:cNvSpPr txBox="1">
            <a:spLocks noChangeArrowheads="1"/>
          </p:cNvSpPr>
          <p:nvPr/>
        </p:nvSpPr>
        <p:spPr bwMode="auto">
          <a:xfrm>
            <a:off x="4098296" y="2402558"/>
            <a:ext cx="991098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</a:t>
            </a:r>
            <a:endParaRPr lang="zh-CN" altLang="zh-CN" sz="25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xmlns="" id="{5F6E8F7C-7A1C-47B0-A66F-9994799F600F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xmlns="" id="{3AF2080E-BF3F-4D2D-BCD9-C255236A597C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xmlns="" id="{A45102DA-9C67-4BED-8899-68690B975EC7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xmlns="" id="{2CB972B1-D63C-4A02-AF57-48114D35BDD2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948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44" grpId="0" animBg="1"/>
      <p:bldP spid="47" grpId="0"/>
      <p:bldP spid="50" grpId="0" animBg="1"/>
      <p:bldP spid="48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1" y="2508536"/>
            <a:ext cx="1067394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4" y="2815770"/>
            <a:ext cx="616956" cy="6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2" y="2508536"/>
            <a:ext cx="980096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6" y="2819098"/>
            <a:ext cx="776276" cy="6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911790" y="3583856"/>
            <a:ext cx="1012970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7285902" y="3583856"/>
            <a:ext cx="980096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49" name="MH_SubTitle_2"/>
          <p:cNvSpPr/>
          <p:nvPr>
            <p:custDataLst>
              <p:tags r:id="rId2"/>
            </p:custDataLst>
          </p:nvPr>
        </p:nvSpPr>
        <p:spPr>
          <a:xfrm>
            <a:off x="3135511" y="2439419"/>
            <a:ext cx="2908538" cy="572658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飞行轨迹模拟信道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897044" y="3121766"/>
            <a:ext cx="3325671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5">
            <a:extLst>
              <a:ext uri="{FF2B5EF4-FFF2-40B4-BE49-F238E27FC236}">
                <a16:creationId xmlns:a16="http://schemas.microsoft.com/office/drawing/2014/main" xmlns="" id="{2ADCD9CE-CEB8-4DDD-A79A-C69AA4A106CC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C2162D19-CC2A-4DA1-8913-F9331F479846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xmlns="" id="{C0D60BA5-46D3-4A1D-B6FA-EFD97A334A4E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9" name="TextBox 54">
            <a:extLst>
              <a:ext uri="{FF2B5EF4-FFF2-40B4-BE49-F238E27FC236}">
                <a16:creationId xmlns:a16="http://schemas.microsoft.com/office/drawing/2014/main" xmlns="" id="{C8EE4C0C-3A6B-4DC6-936F-A7B642F24B5C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22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Alice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7602" y="1677180"/>
            <a:ext cx="7372504" cy="4146806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 rot="21418313">
            <a:off x="2626184" y="2353681"/>
            <a:ext cx="3752895" cy="824395"/>
          </a:xfrm>
          <a:custGeom>
            <a:avLst/>
            <a:gdLst>
              <a:gd name="connsiteX0" fmla="*/ 5423338 w 5423338"/>
              <a:gd name="connsiteY0" fmla="*/ 982133 h 982133"/>
              <a:gd name="connsiteX1" fmla="*/ 4966138 w 5423338"/>
              <a:gd name="connsiteY1" fmla="*/ 572230 h 982133"/>
              <a:gd name="connsiteX2" fmla="*/ 4335518 w 5423338"/>
              <a:gd name="connsiteY2" fmla="*/ 272685 h 982133"/>
              <a:gd name="connsiteX3" fmla="*/ 3626069 w 5423338"/>
              <a:gd name="connsiteY3" fmla="*/ 67733 h 982133"/>
              <a:gd name="connsiteX4" fmla="*/ 3058511 w 5423338"/>
              <a:gd name="connsiteY4" fmla="*/ 4671 h 982133"/>
              <a:gd name="connsiteX5" fmla="*/ 2695904 w 5423338"/>
              <a:gd name="connsiteY5" fmla="*/ 4671 h 982133"/>
              <a:gd name="connsiteX6" fmla="*/ 2096814 w 5423338"/>
              <a:gd name="connsiteY6" fmla="*/ 20437 h 982133"/>
              <a:gd name="connsiteX7" fmla="*/ 1576552 w 5423338"/>
              <a:gd name="connsiteY7" fmla="*/ 99264 h 982133"/>
              <a:gd name="connsiteX8" fmla="*/ 1087821 w 5423338"/>
              <a:gd name="connsiteY8" fmla="*/ 241154 h 982133"/>
              <a:gd name="connsiteX9" fmla="*/ 472966 w 5423338"/>
              <a:gd name="connsiteY9" fmla="*/ 540699 h 982133"/>
              <a:gd name="connsiteX10" fmla="*/ 0 w 5423338"/>
              <a:gd name="connsiteY10" fmla="*/ 903305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3338" h="982133">
                <a:moveTo>
                  <a:pt x="5423338" y="982133"/>
                </a:moveTo>
                <a:cubicBezTo>
                  <a:pt x="5285389" y="836302"/>
                  <a:pt x="5147441" y="690471"/>
                  <a:pt x="4966138" y="572230"/>
                </a:cubicBezTo>
                <a:cubicBezTo>
                  <a:pt x="4784835" y="453989"/>
                  <a:pt x="4558863" y="356768"/>
                  <a:pt x="4335518" y="272685"/>
                </a:cubicBezTo>
                <a:cubicBezTo>
                  <a:pt x="4112173" y="188602"/>
                  <a:pt x="3838903" y="112402"/>
                  <a:pt x="3626069" y="67733"/>
                </a:cubicBezTo>
                <a:cubicBezTo>
                  <a:pt x="3413235" y="23064"/>
                  <a:pt x="3213539" y="15181"/>
                  <a:pt x="3058511" y="4671"/>
                </a:cubicBezTo>
                <a:cubicBezTo>
                  <a:pt x="2903483" y="-5839"/>
                  <a:pt x="2695904" y="4671"/>
                  <a:pt x="2695904" y="4671"/>
                </a:cubicBezTo>
                <a:cubicBezTo>
                  <a:pt x="2535621" y="7299"/>
                  <a:pt x="2283372" y="4672"/>
                  <a:pt x="2096814" y="20437"/>
                </a:cubicBezTo>
                <a:cubicBezTo>
                  <a:pt x="1910256" y="36202"/>
                  <a:pt x="1744717" y="62478"/>
                  <a:pt x="1576552" y="99264"/>
                </a:cubicBezTo>
                <a:cubicBezTo>
                  <a:pt x="1408387" y="136050"/>
                  <a:pt x="1271752" y="167582"/>
                  <a:pt x="1087821" y="241154"/>
                </a:cubicBezTo>
                <a:cubicBezTo>
                  <a:pt x="903890" y="314726"/>
                  <a:pt x="654270" y="430340"/>
                  <a:pt x="472966" y="540699"/>
                </a:cubicBezTo>
                <a:cubicBezTo>
                  <a:pt x="291662" y="651058"/>
                  <a:pt x="0" y="903305"/>
                  <a:pt x="0" y="903305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51" y="2617531"/>
            <a:ext cx="1383719" cy="1237045"/>
          </a:xfrm>
          <a:prstGeom prst="rect">
            <a:avLst/>
          </a:prstGeom>
        </p:spPr>
      </p:pic>
      <p:sp>
        <p:nvSpPr>
          <p:cNvPr id="17" name="文本框 29"/>
          <p:cNvSpPr txBox="1">
            <a:spLocks noChangeArrowheads="1"/>
          </p:cNvSpPr>
          <p:nvPr/>
        </p:nvSpPr>
        <p:spPr bwMode="auto">
          <a:xfrm>
            <a:off x="6021850" y="2026600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Alice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8" name="文本框 28"/>
          <p:cNvSpPr txBox="1">
            <a:spLocks noChangeArrowheads="1"/>
          </p:cNvSpPr>
          <p:nvPr/>
        </p:nvSpPr>
        <p:spPr bwMode="auto">
          <a:xfrm>
            <a:off x="1704481" y="2171669"/>
            <a:ext cx="1309066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413" dirty="0">
                <a:solidFill>
                  <a:srgbClr val="FFFF00"/>
                </a:solidFill>
                <a:latin typeface="Arial Black" panose="020B0A04020102020204" pitchFamily="34" charset="0"/>
                <a:ea typeface="华文琥珀" panose="02010800040101010101" pitchFamily="2" charset="-122"/>
              </a:rPr>
              <a:t>Bob</a:t>
            </a:r>
            <a:endParaRPr lang="zh-CN" altLang="zh-CN" sz="3413" dirty="0">
              <a:solidFill>
                <a:srgbClr val="FFFF00"/>
              </a:solidFill>
              <a:latin typeface="Arial Black" panose="020B0A04020102020204" pitchFamily="34" charset="0"/>
              <a:ea typeface="华文琥珀" panose="02010800040101010101" pitchFamily="2" charset="-122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9FC646CE-5881-4EB6-9F88-2F1298A72724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3A6F4FBC-8F51-443A-A37B-22E322226F4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xmlns="" id="{AA6E5386-5AD8-4083-941C-82A9002A6495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5" name="TextBox 54">
            <a:extLst>
              <a:ext uri="{FF2B5EF4-FFF2-40B4-BE49-F238E27FC236}">
                <a16:creationId xmlns:a16="http://schemas.microsoft.com/office/drawing/2014/main" xmlns="" id="{FC25F0DD-B69C-4729-9D7D-4328B90B7D13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0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494E-6 -1.79982E-6 L -0.03432 -0.06102 L -0.06988 -0.10031 L -0.11778 -0.13301 L -0.16309 -0.14618 L -0.20716 -0.14816 L -0.26235 -0.14399 L -0.31012 -0.11545 L -0.35803 -0.07199 L -0.38124 -0.03929 L -0.41062 0.01536 " pathEditMode="relative" ptsTypes="AAAAAAAA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Eve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6042" y="1662886"/>
            <a:ext cx="6759151" cy="380181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 rot="21418313">
            <a:off x="2627128" y="2389397"/>
            <a:ext cx="2400652" cy="824395"/>
          </a:xfrm>
          <a:custGeom>
            <a:avLst/>
            <a:gdLst>
              <a:gd name="connsiteX0" fmla="*/ 5423338 w 5423338"/>
              <a:gd name="connsiteY0" fmla="*/ 982133 h 982133"/>
              <a:gd name="connsiteX1" fmla="*/ 4966138 w 5423338"/>
              <a:gd name="connsiteY1" fmla="*/ 572230 h 982133"/>
              <a:gd name="connsiteX2" fmla="*/ 4335518 w 5423338"/>
              <a:gd name="connsiteY2" fmla="*/ 272685 h 982133"/>
              <a:gd name="connsiteX3" fmla="*/ 3626069 w 5423338"/>
              <a:gd name="connsiteY3" fmla="*/ 67733 h 982133"/>
              <a:gd name="connsiteX4" fmla="*/ 3058511 w 5423338"/>
              <a:gd name="connsiteY4" fmla="*/ 4671 h 982133"/>
              <a:gd name="connsiteX5" fmla="*/ 2695904 w 5423338"/>
              <a:gd name="connsiteY5" fmla="*/ 4671 h 982133"/>
              <a:gd name="connsiteX6" fmla="*/ 2096814 w 5423338"/>
              <a:gd name="connsiteY6" fmla="*/ 20437 h 982133"/>
              <a:gd name="connsiteX7" fmla="*/ 1576552 w 5423338"/>
              <a:gd name="connsiteY7" fmla="*/ 99264 h 982133"/>
              <a:gd name="connsiteX8" fmla="*/ 1087821 w 5423338"/>
              <a:gd name="connsiteY8" fmla="*/ 241154 h 982133"/>
              <a:gd name="connsiteX9" fmla="*/ 472966 w 5423338"/>
              <a:gd name="connsiteY9" fmla="*/ 540699 h 982133"/>
              <a:gd name="connsiteX10" fmla="*/ 0 w 5423338"/>
              <a:gd name="connsiteY10" fmla="*/ 903305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3338" h="982133">
                <a:moveTo>
                  <a:pt x="5423338" y="982133"/>
                </a:moveTo>
                <a:cubicBezTo>
                  <a:pt x="5285389" y="836302"/>
                  <a:pt x="5147441" y="690471"/>
                  <a:pt x="4966138" y="572230"/>
                </a:cubicBezTo>
                <a:cubicBezTo>
                  <a:pt x="4784835" y="453989"/>
                  <a:pt x="4558863" y="356768"/>
                  <a:pt x="4335518" y="272685"/>
                </a:cubicBezTo>
                <a:cubicBezTo>
                  <a:pt x="4112173" y="188602"/>
                  <a:pt x="3838903" y="112402"/>
                  <a:pt x="3626069" y="67733"/>
                </a:cubicBezTo>
                <a:cubicBezTo>
                  <a:pt x="3413235" y="23064"/>
                  <a:pt x="3213539" y="15181"/>
                  <a:pt x="3058511" y="4671"/>
                </a:cubicBezTo>
                <a:cubicBezTo>
                  <a:pt x="2903483" y="-5839"/>
                  <a:pt x="2695904" y="4671"/>
                  <a:pt x="2695904" y="4671"/>
                </a:cubicBezTo>
                <a:cubicBezTo>
                  <a:pt x="2535621" y="7299"/>
                  <a:pt x="2283372" y="4672"/>
                  <a:pt x="2096814" y="20437"/>
                </a:cubicBezTo>
                <a:cubicBezTo>
                  <a:pt x="1910256" y="36202"/>
                  <a:pt x="1744717" y="62478"/>
                  <a:pt x="1576552" y="99264"/>
                </a:cubicBezTo>
                <a:cubicBezTo>
                  <a:pt x="1408387" y="136050"/>
                  <a:pt x="1271752" y="167582"/>
                  <a:pt x="1087821" y="241154"/>
                </a:cubicBezTo>
                <a:cubicBezTo>
                  <a:pt x="903890" y="314726"/>
                  <a:pt x="654270" y="430340"/>
                  <a:pt x="472966" y="540699"/>
                </a:cubicBezTo>
                <a:cubicBezTo>
                  <a:pt x="291662" y="651058"/>
                  <a:pt x="0" y="903305"/>
                  <a:pt x="0" y="903305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26" y="2741565"/>
            <a:ext cx="1383719" cy="1237045"/>
          </a:xfrm>
          <a:prstGeom prst="rect">
            <a:avLst/>
          </a:prstGeom>
        </p:spPr>
      </p:pic>
      <p:sp>
        <p:nvSpPr>
          <p:cNvPr id="17" name="文本框 29"/>
          <p:cNvSpPr txBox="1">
            <a:spLocks noChangeArrowheads="1"/>
          </p:cNvSpPr>
          <p:nvPr/>
        </p:nvSpPr>
        <p:spPr bwMode="auto">
          <a:xfrm>
            <a:off x="6423603" y="2446100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Alice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8" name="文本框 28"/>
          <p:cNvSpPr txBox="1">
            <a:spLocks noChangeArrowheads="1"/>
          </p:cNvSpPr>
          <p:nvPr/>
        </p:nvSpPr>
        <p:spPr bwMode="auto">
          <a:xfrm>
            <a:off x="1704481" y="2171669"/>
            <a:ext cx="1309066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413" dirty="0">
                <a:solidFill>
                  <a:srgbClr val="FFFF00"/>
                </a:solidFill>
                <a:latin typeface="Arial Black" panose="020B0A04020102020204" pitchFamily="34" charset="0"/>
                <a:ea typeface="华文琥珀" panose="02010800040101010101" pitchFamily="2" charset="-122"/>
              </a:rPr>
              <a:t>Bob</a:t>
            </a:r>
            <a:endParaRPr lang="zh-CN" altLang="zh-CN" sz="3413" dirty="0">
              <a:solidFill>
                <a:srgbClr val="FFFF00"/>
              </a:solidFill>
              <a:latin typeface="Arial Black" panose="020B0A04020102020204" pitchFamily="34" charset="0"/>
              <a:ea typeface="华文琥珀" panose="02010800040101010101" pitchFamily="2" charset="-122"/>
            </a:endParaRPr>
          </a:p>
        </p:txBody>
      </p: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4528517" y="2064319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Eve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3A520C8C-DF4F-4121-9E1C-886ED2C51E09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20530820-BC06-4DEA-9263-A7E4083E3E64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xmlns="" id="{23F88689-E1D9-4E48-9435-2B243D062A14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9" name="TextBox 54">
            <a:extLst>
              <a:ext uri="{FF2B5EF4-FFF2-40B4-BE49-F238E27FC236}">
                <a16:creationId xmlns:a16="http://schemas.microsoft.com/office/drawing/2014/main" xmlns="" id="{49603CF8-2FDF-4042-8C9A-2AE4F7757DAC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57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457E-6 -1.06234E-6 L -0.02086 -0.06102 L -0.04234 -0.10031 L -0.07136 -0.13301 L -0.09876 -0.14618 L -0.12543 -0.14816 L -0.15876 -0.14398 L -0.18765 -0.11545 L -0.21667 -0.07199 L -0.23074 -0.03929 L -0.24839 0.01537 " pathEditMode="relative" rAng="0" ptsTypes="AAAAAAAA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0" y="-665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-16717" y="2480816"/>
            <a:ext cx="2051428" cy="1896374"/>
          </a:xfrm>
          <a:prstGeom prst="rect">
            <a:avLst/>
          </a:prstGeom>
          <a:solidFill>
            <a:srgbClr val="02B9E7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577117" y="3029818"/>
            <a:ext cx="825176" cy="831062"/>
          </a:xfrm>
          <a:prstGeom prst="ellipse">
            <a:avLst/>
          </a:prstGeom>
          <a:solidFill>
            <a:srgbClr val="FFFFFF"/>
          </a:solidFill>
          <a:ln w="1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3" name="TextBox 42"/>
          <p:cNvSpPr txBox="1"/>
          <p:nvPr/>
        </p:nvSpPr>
        <p:spPr>
          <a:xfrm>
            <a:off x="2295341" y="3248786"/>
            <a:ext cx="4934539" cy="853406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/>
          <a:p>
            <a:r>
              <a:rPr lang="zh-CN" altLang="en-US" sz="5096" b="1" dirty="0" smtClean="0">
                <a:solidFill>
                  <a:srgbClr val="02B9E7"/>
                </a:solidFill>
                <a:latin typeface="+mj-ea"/>
                <a:ea typeface="+mj-ea"/>
              </a:rPr>
              <a:t>认证</a:t>
            </a:r>
            <a:r>
              <a:rPr lang="zh-CN" altLang="en-US" sz="5096" b="1" dirty="0">
                <a:solidFill>
                  <a:srgbClr val="02B9E7"/>
                </a:solidFill>
                <a:latin typeface="+mj-ea"/>
                <a:ea typeface="+mj-ea"/>
              </a:rPr>
              <a:t>技术</a:t>
            </a:r>
          </a:p>
        </p:txBody>
      </p:sp>
      <p:sp>
        <p:nvSpPr>
          <p:cNvPr id="14" name="TextBox 43"/>
          <p:cNvSpPr txBox="1"/>
          <p:nvPr/>
        </p:nvSpPr>
        <p:spPr>
          <a:xfrm>
            <a:off x="2326547" y="2651807"/>
            <a:ext cx="1196501" cy="484716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/>
          <a:p>
            <a:r>
              <a:rPr lang="zh-CN" altLang="en-US" sz="2700" dirty="0" smtClean="0">
                <a:solidFill>
                  <a:srgbClr val="02B9E7"/>
                </a:solidFill>
                <a:latin typeface="+mn-ea"/>
              </a:rPr>
              <a:t>第六讲</a:t>
            </a:r>
            <a:endParaRPr lang="zh-CN" altLang="en-US" sz="2700" dirty="0">
              <a:solidFill>
                <a:srgbClr val="02B9E7"/>
              </a:solidFill>
              <a:latin typeface="+mn-ea"/>
            </a:endParaRPr>
          </a:p>
        </p:txBody>
      </p:sp>
      <p:sp>
        <p:nvSpPr>
          <p:cNvPr id="15" name="Freeform 40"/>
          <p:cNvSpPr>
            <a:spLocks noEditPoints="1"/>
          </p:cNvSpPr>
          <p:nvPr/>
        </p:nvSpPr>
        <p:spPr bwMode="auto">
          <a:xfrm>
            <a:off x="695435" y="3248785"/>
            <a:ext cx="588540" cy="393128"/>
          </a:xfrm>
          <a:custGeom>
            <a:avLst/>
            <a:gdLst>
              <a:gd name="T0" fmla="*/ 544 w 564"/>
              <a:gd name="T1" fmla="*/ 27 h 376"/>
              <a:gd name="T2" fmla="*/ 544 w 564"/>
              <a:gd name="T3" fmla="*/ 309 h 376"/>
              <a:gd name="T4" fmla="*/ 536 w 564"/>
              <a:gd name="T5" fmla="*/ 309 h 376"/>
              <a:gd name="T6" fmla="*/ 518 w 564"/>
              <a:gd name="T7" fmla="*/ 308 h 376"/>
              <a:gd name="T8" fmla="*/ 285 w 564"/>
              <a:gd name="T9" fmla="*/ 367 h 376"/>
              <a:gd name="T10" fmla="*/ 282 w 564"/>
              <a:gd name="T11" fmla="*/ 368 h 376"/>
              <a:gd name="T12" fmla="*/ 279 w 564"/>
              <a:gd name="T13" fmla="*/ 367 h 376"/>
              <a:gd name="T14" fmla="*/ 46 w 564"/>
              <a:gd name="T15" fmla="*/ 308 h 376"/>
              <a:gd name="T16" fmla="*/ 28 w 564"/>
              <a:gd name="T17" fmla="*/ 309 h 376"/>
              <a:gd name="T18" fmla="*/ 20 w 564"/>
              <a:gd name="T19" fmla="*/ 309 h 376"/>
              <a:gd name="T20" fmla="*/ 20 w 564"/>
              <a:gd name="T21" fmla="*/ 27 h 376"/>
              <a:gd name="T22" fmla="*/ 0 w 564"/>
              <a:gd name="T23" fmla="*/ 27 h 376"/>
              <a:gd name="T24" fmla="*/ 0 w 564"/>
              <a:gd name="T25" fmla="*/ 320 h 376"/>
              <a:gd name="T26" fmla="*/ 282 w 564"/>
              <a:gd name="T27" fmla="*/ 376 h 376"/>
              <a:gd name="T28" fmla="*/ 564 w 564"/>
              <a:gd name="T29" fmla="*/ 320 h 376"/>
              <a:gd name="T30" fmla="*/ 564 w 564"/>
              <a:gd name="T31" fmla="*/ 27 h 376"/>
              <a:gd name="T32" fmla="*/ 544 w 564"/>
              <a:gd name="T33" fmla="*/ 27 h 376"/>
              <a:gd name="T34" fmla="*/ 272 w 564"/>
              <a:gd name="T35" fmla="*/ 319 h 376"/>
              <a:gd name="T36" fmla="*/ 272 w 564"/>
              <a:gd name="T37" fmla="*/ 63 h 376"/>
              <a:gd name="T38" fmla="*/ 77 w 564"/>
              <a:gd name="T39" fmla="*/ 1 h 376"/>
              <a:gd name="T40" fmla="*/ 77 w 564"/>
              <a:gd name="T41" fmla="*/ 269 h 376"/>
              <a:gd name="T42" fmla="*/ 84 w 564"/>
              <a:gd name="T43" fmla="*/ 269 h 376"/>
              <a:gd name="T44" fmla="*/ 272 w 564"/>
              <a:gd name="T45" fmla="*/ 319 h 376"/>
              <a:gd name="T46" fmla="*/ 487 w 564"/>
              <a:gd name="T47" fmla="*/ 269 h 376"/>
              <a:gd name="T48" fmla="*/ 487 w 564"/>
              <a:gd name="T49" fmla="*/ 1 h 376"/>
              <a:gd name="T50" fmla="*/ 292 w 564"/>
              <a:gd name="T51" fmla="*/ 63 h 376"/>
              <a:gd name="T52" fmla="*/ 292 w 564"/>
              <a:gd name="T53" fmla="*/ 319 h 376"/>
              <a:gd name="T54" fmla="*/ 480 w 564"/>
              <a:gd name="T55" fmla="*/ 269 h 376"/>
              <a:gd name="T56" fmla="*/ 487 w 564"/>
              <a:gd name="T57" fmla="*/ 269 h 376"/>
              <a:gd name="T58" fmla="*/ 282 w 564"/>
              <a:gd name="T59" fmla="*/ 361 h 376"/>
              <a:gd name="T60" fmla="*/ 531 w 564"/>
              <a:gd name="T61" fmla="*/ 302 h 376"/>
              <a:gd name="T62" fmla="*/ 531 w 564"/>
              <a:gd name="T63" fmla="*/ 5 h 376"/>
              <a:gd name="T64" fmla="*/ 501 w 564"/>
              <a:gd name="T65" fmla="*/ 5 h 376"/>
              <a:gd name="T66" fmla="*/ 501 w 564"/>
              <a:gd name="T67" fmla="*/ 283 h 376"/>
              <a:gd name="T68" fmla="*/ 493 w 564"/>
              <a:gd name="T69" fmla="*/ 282 h 376"/>
              <a:gd name="T70" fmla="*/ 478 w 564"/>
              <a:gd name="T71" fmla="*/ 282 h 376"/>
              <a:gd name="T72" fmla="*/ 287 w 564"/>
              <a:gd name="T73" fmla="*/ 337 h 376"/>
              <a:gd name="T74" fmla="*/ 282 w 564"/>
              <a:gd name="T75" fmla="*/ 340 h 376"/>
              <a:gd name="T76" fmla="*/ 277 w 564"/>
              <a:gd name="T77" fmla="*/ 337 h 376"/>
              <a:gd name="T78" fmla="*/ 86 w 564"/>
              <a:gd name="T79" fmla="*/ 282 h 376"/>
              <a:gd name="T80" fmla="*/ 71 w 564"/>
              <a:gd name="T81" fmla="*/ 282 h 376"/>
              <a:gd name="T82" fmla="*/ 63 w 564"/>
              <a:gd name="T83" fmla="*/ 283 h 376"/>
              <a:gd name="T84" fmla="*/ 63 w 564"/>
              <a:gd name="T85" fmla="*/ 5 h 376"/>
              <a:gd name="T86" fmla="*/ 33 w 564"/>
              <a:gd name="T87" fmla="*/ 5 h 376"/>
              <a:gd name="T88" fmla="*/ 33 w 564"/>
              <a:gd name="T89" fmla="*/ 302 h 376"/>
              <a:gd name="T90" fmla="*/ 282 w 564"/>
              <a:gd name="T91" fmla="*/ 361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4" h="376">
                <a:moveTo>
                  <a:pt x="544" y="27"/>
                </a:moveTo>
                <a:lnTo>
                  <a:pt x="544" y="309"/>
                </a:lnTo>
                <a:lnTo>
                  <a:pt x="536" y="309"/>
                </a:lnTo>
                <a:cubicBezTo>
                  <a:pt x="530" y="308"/>
                  <a:pt x="524" y="308"/>
                  <a:pt x="518" y="308"/>
                </a:cubicBezTo>
                <a:cubicBezTo>
                  <a:pt x="440" y="308"/>
                  <a:pt x="357" y="329"/>
                  <a:pt x="285" y="367"/>
                </a:cubicBezTo>
                <a:lnTo>
                  <a:pt x="282" y="368"/>
                </a:lnTo>
                <a:lnTo>
                  <a:pt x="279" y="367"/>
                </a:lnTo>
                <a:cubicBezTo>
                  <a:pt x="207" y="329"/>
                  <a:pt x="124" y="308"/>
                  <a:pt x="46" y="308"/>
                </a:cubicBezTo>
                <a:cubicBezTo>
                  <a:pt x="40" y="308"/>
                  <a:pt x="34" y="308"/>
                  <a:pt x="28" y="309"/>
                </a:cubicBezTo>
                <a:lnTo>
                  <a:pt x="20" y="309"/>
                </a:lnTo>
                <a:lnTo>
                  <a:pt x="20" y="27"/>
                </a:lnTo>
                <a:cubicBezTo>
                  <a:pt x="13" y="27"/>
                  <a:pt x="6" y="27"/>
                  <a:pt x="0" y="27"/>
                </a:cubicBezTo>
                <a:lnTo>
                  <a:pt x="0" y="320"/>
                </a:lnTo>
                <a:cubicBezTo>
                  <a:pt x="94" y="317"/>
                  <a:pt x="194" y="338"/>
                  <a:pt x="282" y="376"/>
                </a:cubicBezTo>
                <a:cubicBezTo>
                  <a:pt x="370" y="338"/>
                  <a:pt x="470" y="317"/>
                  <a:pt x="564" y="320"/>
                </a:cubicBezTo>
                <a:lnTo>
                  <a:pt x="564" y="27"/>
                </a:lnTo>
                <a:cubicBezTo>
                  <a:pt x="558" y="27"/>
                  <a:pt x="551" y="27"/>
                  <a:pt x="544" y="27"/>
                </a:cubicBezTo>
                <a:close/>
                <a:moveTo>
                  <a:pt x="272" y="319"/>
                </a:moveTo>
                <a:lnTo>
                  <a:pt x="272" y="63"/>
                </a:lnTo>
                <a:cubicBezTo>
                  <a:pt x="212" y="22"/>
                  <a:pt x="142" y="0"/>
                  <a:pt x="77" y="1"/>
                </a:cubicBezTo>
                <a:lnTo>
                  <a:pt x="77" y="269"/>
                </a:lnTo>
                <a:cubicBezTo>
                  <a:pt x="79" y="269"/>
                  <a:pt x="82" y="269"/>
                  <a:pt x="84" y="269"/>
                </a:cubicBezTo>
                <a:cubicBezTo>
                  <a:pt x="147" y="269"/>
                  <a:pt x="214" y="287"/>
                  <a:pt x="272" y="319"/>
                </a:cubicBezTo>
                <a:close/>
                <a:moveTo>
                  <a:pt x="487" y="269"/>
                </a:moveTo>
                <a:lnTo>
                  <a:pt x="487" y="1"/>
                </a:lnTo>
                <a:cubicBezTo>
                  <a:pt x="422" y="0"/>
                  <a:pt x="352" y="22"/>
                  <a:pt x="292" y="63"/>
                </a:cubicBezTo>
                <a:lnTo>
                  <a:pt x="292" y="319"/>
                </a:lnTo>
                <a:cubicBezTo>
                  <a:pt x="350" y="287"/>
                  <a:pt x="417" y="269"/>
                  <a:pt x="480" y="269"/>
                </a:cubicBezTo>
                <a:cubicBezTo>
                  <a:pt x="482" y="269"/>
                  <a:pt x="485" y="269"/>
                  <a:pt x="487" y="269"/>
                </a:cubicBezTo>
                <a:close/>
                <a:moveTo>
                  <a:pt x="282" y="361"/>
                </a:moveTo>
                <a:cubicBezTo>
                  <a:pt x="362" y="318"/>
                  <a:pt x="451" y="299"/>
                  <a:pt x="531" y="302"/>
                </a:cubicBezTo>
                <a:lnTo>
                  <a:pt x="531" y="5"/>
                </a:lnTo>
                <a:cubicBezTo>
                  <a:pt x="521" y="5"/>
                  <a:pt x="511" y="5"/>
                  <a:pt x="501" y="5"/>
                </a:cubicBezTo>
                <a:lnTo>
                  <a:pt x="501" y="283"/>
                </a:lnTo>
                <a:lnTo>
                  <a:pt x="493" y="282"/>
                </a:lnTo>
                <a:cubicBezTo>
                  <a:pt x="488" y="282"/>
                  <a:pt x="483" y="282"/>
                  <a:pt x="478" y="282"/>
                </a:cubicBezTo>
                <a:cubicBezTo>
                  <a:pt x="414" y="282"/>
                  <a:pt x="346" y="301"/>
                  <a:pt x="287" y="337"/>
                </a:cubicBezTo>
                <a:lnTo>
                  <a:pt x="282" y="340"/>
                </a:lnTo>
                <a:lnTo>
                  <a:pt x="277" y="337"/>
                </a:lnTo>
                <a:cubicBezTo>
                  <a:pt x="218" y="301"/>
                  <a:pt x="150" y="282"/>
                  <a:pt x="86" y="282"/>
                </a:cubicBezTo>
                <a:cubicBezTo>
                  <a:pt x="81" y="282"/>
                  <a:pt x="76" y="282"/>
                  <a:pt x="71" y="282"/>
                </a:cubicBezTo>
                <a:lnTo>
                  <a:pt x="63" y="283"/>
                </a:lnTo>
                <a:lnTo>
                  <a:pt x="63" y="5"/>
                </a:lnTo>
                <a:cubicBezTo>
                  <a:pt x="53" y="5"/>
                  <a:pt x="43" y="5"/>
                  <a:pt x="33" y="5"/>
                </a:cubicBezTo>
                <a:lnTo>
                  <a:pt x="33" y="302"/>
                </a:lnTo>
                <a:cubicBezTo>
                  <a:pt x="113" y="299"/>
                  <a:pt x="202" y="318"/>
                  <a:pt x="282" y="361"/>
                </a:cubicBezTo>
                <a:close/>
              </a:path>
            </a:pathLst>
          </a:custGeom>
          <a:solidFill>
            <a:srgbClr val="02B9E7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7229881" y="327684"/>
            <a:ext cx="2922104" cy="7066392"/>
          </a:xfrm>
          <a:prstGeom prst="rect">
            <a:avLst/>
          </a:prstGeom>
          <a:solidFill>
            <a:srgbClr val="02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26"/>
          <p:cNvSpPr txBox="1"/>
          <p:nvPr/>
        </p:nvSpPr>
        <p:spPr>
          <a:xfrm>
            <a:off x="10609990" y="80970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44954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42" y="1695003"/>
            <a:ext cx="6759151" cy="3812854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 rot="21418313">
            <a:off x="2627128" y="2389397"/>
            <a:ext cx="2400652" cy="824395"/>
          </a:xfrm>
          <a:custGeom>
            <a:avLst/>
            <a:gdLst>
              <a:gd name="connsiteX0" fmla="*/ 5423338 w 5423338"/>
              <a:gd name="connsiteY0" fmla="*/ 982133 h 982133"/>
              <a:gd name="connsiteX1" fmla="*/ 4966138 w 5423338"/>
              <a:gd name="connsiteY1" fmla="*/ 572230 h 982133"/>
              <a:gd name="connsiteX2" fmla="*/ 4335518 w 5423338"/>
              <a:gd name="connsiteY2" fmla="*/ 272685 h 982133"/>
              <a:gd name="connsiteX3" fmla="*/ 3626069 w 5423338"/>
              <a:gd name="connsiteY3" fmla="*/ 67733 h 982133"/>
              <a:gd name="connsiteX4" fmla="*/ 3058511 w 5423338"/>
              <a:gd name="connsiteY4" fmla="*/ 4671 h 982133"/>
              <a:gd name="connsiteX5" fmla="*/ 2695904 w 5423338"/>
              <a:gd name="connsiteY5" fmla="*/ 4671 h 982133"/>
              <a:gd name="connsiteX6" fmla="*/ 2096814 w 5423338"/>
              <a:gd name="connsiteY6" fmla="*/ 20437 h 982133"/>
              <a:gd name="connsiteX7" fmla="*/ 1576552 w 5423338"/>
              <a:gd name="connsiteY7" fmla="*/ 99264 h 982133"/>
              <a:gd name="connsiteX8" fmla="*/ 1087821 w 5423338"/>
              <a:gd name="connsiteY8" fmla="*/ 241154 h 982133"/>
              <a:gd name="connsiteX9" fmla="*/ 472966 w 5423338"/>
              <a:gd name="connsiteY9" fmla="*/ 540699 h 982133"/>
              <a:gd name="connsiteX10" fmla="*/ 0 w 5423338"/>
              <a:gd name="connsiteY10" fmla="*/ 903305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3338" h="982133">
                <a:moveTo>
                  <a:pt x="5423338" y="982133"/>
                </a:moveTo>
                <a:cubicBezTo>
                  <a:pt x="5285389" y="836302"/>
                  <a:pt x="5147441" y="690471"/>
                  <a:pt x="4966138" y="572230"/>
                </a:cubicBezTo>
                <a:cubicBezTo>
                  <a:pt x="4784835" y="453989"/>
                  <a:pt x="4558863" y="356768"/>
                  <a:pt x="4335518" y="272685"/>
                </a:cubicBezTo>
                <a:cubicBezTo>
                  <a:pt x="4112173" y="188602"/>
                  <a:pt x="3838903" y="112402"/>
                  <a:pt x="3626069" y="67733"/>
                </a:cubicBezTo>
                <a:cubicBezTo>
                  <a:pt x="3413235" y="23064"/>
                  <a:pt x="3213539" y="15181"/>
                  <a:pt x="3058511" y="4671"/>
                </a:cubicBezTo>
                <a:cubicBezTo>
                  <a:pt x="2903483" y="-5839"/>
                  <a:pt x="2695904" y="4671"/>
                  <a:pt x="2695904" y="4671"/>
                </a:cubicBezTo>
                <a:cubicBezTo>
                  <a:pt x="2535621" y="7299"/>
                  <a:pt x="2283372" y="4672"/>
                  <a:pt x="2096814" y="20437"/>
                </a:cubicBezTo>
                <a:cubicBezTo>
                  <a:pt x="1910256" y="36202"/>
                  <a:pt x="1744717" y="62478"/>
                  <a:pt x="1576552" y="99264"/>
                </a:cubicBezTo>
                <a:cubicBezTo>
                  <a:pt x="1408387" y="136050"/>
                  <a:pt x="1271752" y="167582"/>
                  <a:pt x="1087821" y="241154"/>
                </a:cubicBezTo>
                <a:cubicBezTo>
                  <a:pt x="903890" y="314726"/>
                  <a:pt x="654270" y="430340"/>
                  <a:pt x="472966" y="540699"/>
                </a:cubicBezTo>
                <a:cubicBezTo>
                  <a:pt x="291662" y="651058"/>
                  <a:pt x="0" y="903305"/>
                  <a:pt x="0" y="903305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26" y="2861922"/>
            <a:ext cx="1383719" cy="1237045"/>
          </a:xfrm>
          <a:prstGeom prst="rect">
            <a:avLst/>
          </a:prstGeom>
        </p:spPr>
      </p:pic>
      <p:sp>
        <p:nvSpPr>
          <p:cNvPr id="17" name="文本框 29"/>
          <p:cNvSpPr txBox="1">
            <a:spLocks noChangeArrowheads="1"/>
          </p:cNvSpPr>
          <p:nvPr/>
        </p:nvSpPr>
        <p:spPr bwMode="auto">
          <a:xfrm>
            <a:off x="6423603" y="2446100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Alice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8" name="文本框 28"/>
          <p:cNvSpPr txBox="1">
            <a:spLocks noChangeArrowheads="1"/>
          </p:cNvSpPr>
          <p:nvPr/>
        </p:nvSpPr>
        <p:spPr bwMode="auto">
          <a:xfrm>
            <a:off x="1704481" y="2171669"/>
            <a:ext cx="1309066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413" dirty="0">
                <a:solidFill>
                  <a:srgbClr val="FFFF00"/>
                </a:solidFill>
                <a:latin typeface="Arial Black" panose="020B0A04020102020204" pitchFamily="34" charset="0"/>
                <a:ea typeface="华文琥珀" panose="02010800040101010101" pitchFamily="2" charset="-122"/>
              </a:rPr>
              <a:t>Bob</a:t>
            </a:r>
            <a:endParaRPr lang="zh-CN" altLang="zh-CN" sz="3413" dirty="0">
              <a:solidFill>
                <a:srgbClr val="FFFF00"/>
              </a:solidFill>
              <a:latin typeface="Arial Black" panose="020B0A04020102020204" pitchFamily="34" charset="0"/>
              <a:ea typeface="华文琥珀" panose="02010800040101010101" pitchFamily="2" charset="-122"/>
            </a:endParaRPr>
          </a:p>
        </p:txBody>
      </p: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4528517" y="2064319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Eve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20" name="任意多边形 19"/>
          <p:cNvSpPr/>
          <p:nvPr/>
        </p:nvSpPr>
        <p:spPr>
          <a:xfrm rot="21418313">
            <a:off x="2849169" y="2494439"/>
            <a:ext cx="3752895" cy="824395"/>
          </a:xfrm>
          <a:custGeom>
            <a:avLst/>
            <a:gdLst>
              <a:gd name="connsiteX0" fmla="*/ 5423338 w 5423338"/>
              <a:gd name="connsiteY0" fmla="*/ 982133 h 982133"/>
              <a:gd name="connsiteX1" fmla="*/ 4966138 w 5423338"/>
              <a:gd name="connsiteY1" fmla="*/ 572230 h 982133"/>
              <a:gd name="connsiteX2" fmla="*/ 4335518 w 5423338"/>
              <a:gd name="connsiteY2" fmla="*/ 272685 h 982133"/>
              <a:gd name="connsiteX3" fmla="*/ 3626069 w 5423338"/>
              <a:gd name="connsiteY3" fmla="*/ 67733 h 982133"/>
              <a:gd name="connsiteX4" fmla="*/ 3058511 w 5423338"/>
              <a:gd name="connsiteY4" fmla="*/ 4671 h 982133"/>
              <a:gd name="connsiteX5" fmla="*/ 2695904 w 5423338"/>
              <a:gd name="connsiteY5" fmla="*/ 4671 h 982133"/>
              <a:gd name="connsiteX6" fmla="*/ 2096814 w 5423338"/>
              <a:gd name="connsiteY6" fmla="*/ 20437 h 982133"/>
              <a:gd name="connsiteX7" fmla="*/ 1576552 w 5423338"/>
              <a:gd name="connsiteY7" fmla="*/ 99264 h 982133"/>
              <a:gd name="connsiteX8" fmla="*/ 1087821 w 5423338"/>
              <a:gd name="connsiteY8" fmla="*/ 241154 h 982133"/>
              <a:gd name="connsiteX9" fmla="*/ 472966 w 5423338"/>
              <a:gd name="connsiteY9" fmla="*/ 540699 h 982133"/>
              <a:gd name="connsiteX10" fmla="*/ 0 w 5423338"/>
              <a:gd name="connsiteY10" fmla="*/ 903305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3338" h="982133">
                <a:moveTo>
                  <a:pt x="5423338" y="982133"/>
                </a:moveTo>
                <a:cubicBezTo>
                  <a:pt x="5285389" y="836302"/>
                  <a:pt x="5147441" y="690471"/>
                  <a:pt x="4966138" y="572230"/>
                </a:cubicBezTo>
                <a:cubicBezTo>
                  <a:pt x="4784835" y="453989"/>
                  <a:pt x="4558863" y="356768"/>
                  <a:pt x="4335518" y="272685"/>
                </a:cubicBezTo>
                <a:cubicBezTo>
                  <a:pt x="4112173" y="188602"/>
                  <a:pt x="3838903" y="112402"/>
                  <a:pt x="3626069" y="67733"/>
                </a:cubicBezTo>
                <a:cubicBezTo>
                  <a:pt x="3413235" y="23064"/>
                  <a:pt x="3213539" y="15181"/>
                  <a:pt x="3058511" y="4671"/>
                </a:cubicBezTo>
                <a:cubicBezTo>
                  <a:pt x="2903483" y="-5839"/>
                  <a:pt x="2695904" y="4671"/>
                  <a:pt x="2695904" y="4671"/>
                </a:cubicBezTo>
                <a:cubicBezTo>
                  <a:pt x="2535621" y="7299"/>
                  <a:pt x="2283372" y="4672"/>
                  <a:pt x="2096814" y="20437"/>
                </a:cubicBezTo>
                <a:cubicBezTo>
                  <a:pt x="1910256" y="36202"/>
                  <a:pt x="1744717" y="62478"/>
                  <a:pt x="1576552" y="99264"/>
                </a:cubicBezTo>
                <a:cubicBezTo>
                  <a:pt x="1408387" y="136050"/>
                  <a:pt x="1271752" y="167582"/>
                  <a:pt x="1087821" y="241154"/>
                </a:cubicBezTo>
                <a:cubicBezTo>
                  <a:pt x="903890" y="314726"/>
                  <a:pt x="654270" y="430340"/>
                  <a:pt x="472966" y="540699"/>
                </a:cubicBezTo>
                <a:cubicBezTo>
                  <a:pt x="291662" y="651058"/>
                  <a:pt x="0" y="903305"/>
                  <a:pt x="0" y="903305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97" y="2961245"/>
            <a:ext cx="1383719" cy="1237045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CBD06EFD-36FC-4F9C-A0FC-FBD25CA122B2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87932A8F-4929-4361-80DA-E3549D2FD4DD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xmlns="" id="{5803BBF8-AF99-4165-8060-79DC0BB5DE96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7" name="TextBox 54">
            <a:extLst>
              <a:ext uri="{FF2B5EF4-FFF2-40B4-BE49-F238E27FC236}">
                <a16:creationId xmlns:a16="http://schemas.microsoft.com/office/drawing/2014/main" xmlns="" id="{3E87C1F0-A5BE-4EFE-BE82-F94D5644BD37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1" y="2508536"/>
            <a:ext cx="1067394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4" y="2815770"/>
            <a:ext cx="616956" cy="6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2" y="2508536"/>
            <a:ext cx="980096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6" y="2819098"/>
            <a:ext cx="776276" cy="6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3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78" y="4351941"/>
            <a:ext cx="881838" cy="88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911790" y="3583856"/>
            <a:ext cx="1012970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7285902" y="3583856"/>
            <a:ext cx="980096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2" name="文本框 49"/>
          <p:cNvSpPr txBox="1">
            <a:spLocks noChangeArrowheads="1"/>
          </p:cNvSpPr>
          <p:nvPr/>
        </p:nvSpPr>
        <p:spPr bwMode="auto">
          <a:xfrm>
            <a:off x="4453707" y="5222438"/>
            <a:ext cx="687494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49" name="MH_SubTitle_2"/>
          <p:cNvSpPr/>
          <p:nvPr>
            <p:custDataLst>
              <p:tags r:id="rId2"/>
            </p:custDataLst>
          </p:nvPr>
        </p:nvSpPr>
        <p:spPr>
          <a:xfrm>
            <a:off x="3135511" y="2439419"/>
            <a:ext cx="2908538" cy="572658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飞行轨迹模拟信道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897044" y="3121766"/>
            <a:ext cx="3325671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5249016" y="3583855"/>
            <a:ext cx="1648748" cy="12090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SubTitle_3"/>
          <p:cNvSpPr/>
          <p:nvPr>
            <p:custDataLst>
              <p:tags r:id="rId3"/>
            </p:custDataLst>
          </p:nvPr>
        </p:nvSpPr>
        <p:spPr>
          <a:xfrm>
            <a:off x="3254348" y="3432726"/>
            <a:ext cx="2700206" cy="77353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非法与合法信道</a:t>
            </a:r>
            <a:endParaRPr lang="en-US" altLang="zh-CN" sz="199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有明显差别</a:t>
            </a:r>
            <a:endParaRPr lang="zh-CN" altLang="en-US" sz="85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xmlns="" id="{6D6FA7E2-0FA0-4DD4-958A-4A42DC1F3FBB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140C7DF3-66CB-4B91-B75C-7015A5A7DED6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xmlns="" id="{1B2FDF6C-1B68-4AD2-A9AD-F68B5D75CBA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9" name="TextBox 54">
            <a:extLst>
              <a:ext uri="{FF2B5EF4-FFF2-40B4-BE49-F238E27FC236}">
                <a16:creationId xmlns:a16="http://schemas.microsoft.com/office/drawing/2014/main" xmlns="" id="{604D0478-5086-46A7-ADDB-11E2676D2FE7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57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2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2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5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-Alice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5826" t="4478" r="6866" b="34329"/>
          <a:stretch/>
        </p:blipFill>
        <p:spPr>
          <a:xfrm>
            <a:off x="14694" y="868715"/>
            <a:ext cx="6633544" cy="2615147"/>
          </a:xfrm>
          <a:prstGeom prst="rect">
            <a:avLst/>
          </a:prstGeom>
        </p:spPr>
      </p:pic>
      <p:pic>
        <p:nvPicPr>
          <p:cNvPr id="3" name="2-Eve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r="9383" b="42603"/>
          <a:stretch/>
        </p:blipFill>
        <p:spPr>
          <a:xfrm>
            <a:off x="1963934" y="3429000"/>
            <a:ext cx="7165372" cy="2552817"/>
          </a:xfrm>
          <a:prstGeom prst="rect">
            <a:avLst/>
          </a:prstGeom>
        </p:spPr>
      </p:pic>
      <p:sp>
        <p:nvSpPr>
          <p:cNvPr id="9" name="文本框 29"/>
          <p:cNvSpPr txBox="1">
            <a:spLocks noChangeArrowheads="1"/>
          </p:cNvSpPr>
          <p:nvPr/>
        </p:nvSpPr>
        <p:spPr bwMode="auto">
          <a:xfrm>
            <a:off x="4815399" y="1293108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Alice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0" name="文本框 28"/>
          <p:cNvSpPr txBox="1">
            <a:spLocks noChangeArrowheads="1"/>
          </p:cNvSpPr>
          <p:nvPr/>
        </p:nvSpPr>
        <p:spPr bwMode="auto">
          <a:xfrm>
            <a:off x="14694" y="1018677"/>
            <a:ext cx="1309066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413" dirty="0">
                <a:solidFill>
                  <a:srgbClr val="FFFF00"/>
                </a:solidFill>
                <a:latin typeface="Arial Black" panose="020B0A04020102020204" pitchFamily="34" charset="0"/>
                <a:ea typeface="华文琥珀" panose="02010800040101010101" pitchFamily="2" charset="-122"/>
              </a:rPr>
              <a:t>Bob</a:t>
            </a:r>
            <a:endParaRPr lang="zh-CN" altLang="zh-CN" sz="3413" dirty="0">
              <a:solidFill>
                <a:srgbClr val="FFFF00"/>
              </a:solidFill>
              <a:latin typeface="Arial Black" panose="020B0A04020102020204" pitchFamily="34" charset="0"/>
              <a:ea typeface="华文琥珀" panose="02010800040101010101" pitchFamily="2" charset="-122"/>
            </a:endParaRPr>
          </a:p>
        </p:txBody>
      </p:sp>
      <p:sp>
        <p:nvSpPr>
          <p:cNvPr id="11" name="文本框 29"/>
          <p:cNvSpPr txBox="1">
            <a:spLocks noChangeArrowheads="1"/>
          </p:cNvSpPr>
          <p:nvPr/>
        </p:nvSpPr>
        <p:spPr bwMode="auto">
          <a:xfrm>
            <a:off x="5237674" y="2456092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Eve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7348958" y="4067006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Alice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3" name="文本框 28"/>
          <p:cNvSpPr txBox="1">
            <a:spLocks noChangeArrowheads="1"/>
          </p:cNvSpPr>
          <p:nvPr/>
        </p:nvSpPr>
        <p:spPr bwMode="auto">
          <a:xfrm>
            <a:off x="2033997" y="3941057"/>
            <a:ext cx="1309066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413" dirty="0">
                <a:solidFill>
                  <a:srgbClr val="FFFF00"/>
                </a:solidFill>
                <a:latin typeface="Arial Black" panose="020B0A04020102020204" pitchFamily="34" charset="0"/>
                <a:ea typeface="华文琥珀" panose="02010800040101010101" pitchFamily="2" charset="-122"/>
              </a:rPr>
              <a:t>Bob</a:t>
            </a:r>
            <a:endParaRPr lang="zh-CN" altLang="zh-CN" sz="3413" dirty="0">
              <a:solidFill>
                <a:srgbClr val="FFFF00"/>
              </a:solidFill>
              <a:latin typeface="Arial Black" panose="020B0A04020102020204" pitchFamily="34" charset="0"/>
              <a:ea typeface="华文琥珀" panose="02010800040101010101" pitchFamily="2" charset="-122"/>
            </a:endParaRPr>
          </a:p>
        </p:txBody>
      </p:sp>
      <p:sp>
        <p:nvSpPr>
          <p:cNvPr id="14" name="文本框 29"/>
          <p:cNvSpPr txBox="1">
            <a:spLocks noChangeArrowheads="1"/>
          </p:cNvSpPr>
          <p:nvPr/>
        </p:nvSpPr>
        <p:spPr bwMode="auto">
          <a:xfrm>
            <a:off x="7695547" y="5272405"/>
            <a:ext cx="1421909" cy="59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marR="0" lvl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  <a:defRPr kumimoji="0" sz="4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r>
              <a:rPr lang="en-US" altLang="zh-CN" sz="3413" dirty="0">
                <a:latin typeface="Arial Black" panose="020B0A04020102020204" pitchFamily="34" charset="0"/>
              </a:rPr>
              <a:t>Eve</a:t>
            </a:r>
            <a:endParaRPr lang="zh-CN" altLang="zh-CN" sz="3413" dirty="0">
              <a:latin typeface="Arial Black" panose="020B0A04020102020204" pitchFamily="3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936397" y="1168605"/>
            <a:ext cx="4303612" cy="824395"/>
          </a:xfrm>
          <a:custGeom>
            <a:avLst/>
            <a:gdLst>
              <a:gd name="connsiteX0" fmla="*/ 5423338 w 5423338"/>
              <a:gd name="connsiteY0" fmla="*/ 982133 h 982133"/>
              <a:gd name="connsiteX1" fmla="*/ 4966138 w 5423338"/>
              <a:gd name="connsiteY1" fmla="*/ 572230 h 982133"/>
              <a:gd name="connsiteX2" fmla="*/ 4335518 w 5423338"/>
              <a:gd name="connsiteY2" fmla="*/ 272685 h 982133"/>
              <a:gd name="connsiteX3" fmla="*/ 3626069 w 5423338"/>
              <a:gd name="connsiteY3" fmla="*/ 67733 h 982133"/>
              <a:gd name="connsiteX4" fmla="*/ 3058511 w 5423338"/>
              <a:gd name="connsiteY4" fmla="*/ 4671 h 982133"/>
              <a:gd name="connsiteX5" fmla="*/ 2695904 w 5423338"/>
              <a:gd name="connsiteY5" fmla="*/ 4671 h 982133"/>
              <a:gd name="connsiteX6" fmla="*/ 2096814 w 5423338"/>
              <a:gd name="connsiteY6" fmla="*/ 20437 h 982133"/>
              <a:gd name="connsiteX7" fmla="*/ 1576552 w 5423338"/>
              <a:gd name="connsiteY7" fmla="*/ 99264 h 982133"/>
              <a:gd name="connsiteX8" fmla="*/ 1087821 w 5423338"/>
              <a:gd name="connsiteY8" fmla="*/ 241154 h 982133"/>
              <a:gd name="connsiteX9" fmla="*/ 472966 w 5423338"/>
              <a:gd name="connsiteY9" fmla="*/ 540699 h 982133"/>
              <a:gd name="connsiteX10" fmla="*/ 0 w 5423338"/>
              <a:gd name="connsiteY10" fmla="*/ 903305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3338" h="982133">
                <a:moveTo>
                  <a:pt x="5423338" y="982133"/>
                </a:moveTo>
                <a:cubicBezTo>
                  <a:pt x="5285389" y="836302"/>
                  <a:pt x="5147441" y="690471"/>
                  <a:pt x="4966138" y="572230"/>
                </a:cubicBezTo>
                <a:cubicBezTo>
                  <a:pt x="4784835" y="453989"/>
                  <a:pt x="4558863" y="356768"/>
                  <a:pt x="4335518" y="272685"/>
                </a:cubicBezTo>
                <a:cubicBezTo>
                  <a:pt x="4112173" y="188602"/>
                  <a:pt x="3838903" y="112402"/>
                  <a:pt x="3626069" y="67733"/>
                </a:cubicBezTo>
                <a:cubicBezTo>
                  <a:pt x="3413235" y="23064"/>
                  <a:pt x="3213539" y="15181"/>
                  <a:pt x="3058511" y="4671"/>
                </a:cubicBezTo>
                <a:cubicBezTo>
                  <a:pt x="2903483" y="-5839"/>
                  <a:pt x="2695904" y="4671"/>
                  <a:pt x="2695904" y="4671"/>
                </a:cubicBezTo>
                <a:cubicBezTo>
                  <a:pt x="2535621" y="7299"/>
                  <a:pt x="2283372" y="4672"/>
                  <a:pt x="2096814" y="20437"/>
                </a:cubicBezTo>
                <a:cubicBezTo>
                  <a:pt x="1910256" y="36202"/>
                  <a:pt x="1744717" y="62478"/>
                  <a:pt x="1576552" y="99264"/>
                </a:cubicBezTo>
                <a:cubicBezTo>
                  <a:pt x="1408387" y="136050"/>
                  <a:pt x="1271752" y="167582"/>
                  <a:pt x="1087821" y="241154"/>
                </a:cubicBezTo>
                <a:cubicBezTo>
                  <a:pt x="903890" y="314726"/>
                  <a:pt x="654270" y="430340"/>
                  <a:pt x="472966" y="540699"/>
                </a:cubicBezTo>
                <a:cubicBezTo>
                  <a:pt x="291662" y="651058"/>
                  <a:pt x="0" y="903305"/>
                  <a:pt x="0" y="903305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6" name="任意多边形 15"/>
          <p:cNvSpPr/>
          <p:nvPr/>
        </p:nvSpPr>
        <p:spPr>
          <a:xfrm>
            <a:off x="3201852" y="4222202"/>
            <a:ext cx="4493695" cy="824395"/>
          </a:xfrm>
          <a:custGeom>
            <a:avLst/>
            <a:gdLst>
              <a:gd name="connsiteX0" fmla="*/ 5423338 w 5423338"/>
              <a:gd name="connsiteY0" fmla="*/ 982133 h 982133"/>
              <a:gd name="connsiteX1" fmla="*/ 4966138 w 5423338"/>
              <a:gd name="connsiteY1" fmla="*/ 572230 h 982133"/>
              <a:gd name="connsiteX2" fmla="*/ 4335518 w 5423338"/>
              <a:gd name="connsiteY2" fmla="*/ 272685 h 982133"/>
              <a:gd name="connsiteX3" fmla="*/ 3626069 w 5423338"/>
              <a:gd name="connsiteY3" fmla="*/ 67733 h 982133"/>
              <a:gd name="connsiteX4" fmla="*/ 3058511 w 5423338"/>
              <a:gd name="connsiteY4" fmla="*/ 4671 h 982133"/>
              <a:gd name="connsiteX5" fmla="*/ 2695904 w 5423338"/>
              <a:gd name="connsiteY5" fmla="*/ 4671 h 982133"/>
              <a:gd name="connsiteX6" fmla="*/ 2096814 w 5423338"/>
              <a:gd name="connsiteY6" fmla="*/ 20437 h 982133"/>
              <a:gd name="connsiteX7" fmla="*/ 1576552 w 5423338"/>
              <a:gd name="connsiteY7" fmla="*/ 99264 h 982133"/>
              <a:gd name="connsiteX8" fmla="*/ 1087821 w 5423338"/>
              <a:gd name="connsiteY8" fmla="*/ 241154 h 982133"/>
              <a:gd name="connsiteX9" fmla="*/ 472966 w 5423338"/>
              <a:gd name="connsiteY9" fmla="*/ 540699 h 982133"/>
              <a:gd name="connsiteX10" fmla="*/ 0 w 5423338"/>
              <a:gd name="connsiteY10" fmla="*/ 903305 h 9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3338" h="982133">
                <a:moveTo>
                  <a:pt x="5423338" y="982133"/>
                </a:moveTo>
                <a:cubicBezTo>
                  <a:pt x="5285389" y="836302"/>
                  <a:pt x="5147441" y="690471"/>
                  <a:pt x="4966138" y="572230"/>
                </a:cubicBezTo>
                <a:cubicBezTo>
                  <a:pt x="4784835" y="453989"/>
                  <a:pt x="4558863" y="356768"/>
                  <a:pt x="4335518" y="272685"/>
                </a:cubicBezTo>
                <a:cubicBezTo>
                  <a:pt x="4112173" y="188602"/>
                  <a:pt x="3838903" y="112402"/>
                  <a:pt x="3626069" y="67733"/>
                </a:cubicBezTo>
                <a:cubicBezTo>
                  <a:pt x="3413235" y="23064"/>
                  <a:pt x="3213539" y="15181"/>
                  <a:pt x="3058511" y="4671"/>
                </a:cubicBezTo>
                <a:cubicBezTo>
                  <a:pt x="2903483" y="-5839"/>
                  <a:pt x="2695904" y="4671"/>
                  <a:pt x="2695904" y="4671"/>
                </a:cubicBezTo>
                <a:cubicBezTo>
                  <a:pt x="2535621" y="7299"/>
                  <a:pt x="2283372" y="4672"/>
                  <a:pt x="2096814" y="20437"/>
                </a:cubicBezTo>
                <a:cubicBezTo>
                  <a:pt x="1910256" y="36202"/>
                  <a:pt x="1744717" y="62478"/>
                  <a:pt x="1576552" y="99264"/>
                </a:cubicBezTo>
                <a:cubicBezTo>
                  <a:pt x="1408387" y="136050"/>
                  <a:pt x="1271752" y="167582"/>
                  <a:pt x="1087821" y="241154"/>
                </a:cubicBezTo>
                <a:cubicBezTo>
                  <a:pt x="903890" y="314726"/>
                  <a:pt x="654270" y="430340"/>
                  <a:pt x="472966" y="540699"/>
                </a:cubicBezTo>
                <a:cubicBezTo>
                  <a:pt x="291662" y="651058"/>
                  <a:pt x="0" y="903305"/>
                  <a:pt x="0" y="903305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xmlns="" id="{2D74F3BD-6A6A-4D4F-A576-295D095A0CED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6CFE4390-EF05-4BF1-8D18-D92E2FAD9A46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xmlns="" id="{0FC214DF-7DAF-47B4-9E7C-459B3D577085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0" name="TextBox 54">
            <a:extLst>
              <a:ext uri="{FF2B5EF4-FFF2-40B4-BE49-F238E27FC236}">
                <a16:creationId xmlns:a16="http://schemas.microsoft.com/office/drawing/2014/main" xmlns="" id="{55ED2F8E-F738-425E-8217-124255543C3C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715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1" y="2508536"/>
            <a:ext cx="1067394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4" y="2815770"/>
            <a:ext cx="616956" cy="6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2" y="2508536"/>
            <a:ext cx="980096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6" y="2819098"/>
            <a:ext cx="776276" cy="6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911790" y="3583856"/>
            <a:ext cx="1012970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7285902" y="3583856"/>
            <a:ext cx="980096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49" name="MH_SubTitle_2"/>
          <p:cNvSpPr/>
          <p:nvPr>
            <p:custDataLst>
              <p:tags r:id="rId2"/>
            </p:custDataLst>
          </p:nvPr>
        </p:nvSpPr>
        <p:spPr>
          <a:xfrm>
            <a:off x="3135511" y="2439419"/>
            <a:ext cx="2908538" cy="572658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飞行轨迹模拟信道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897044" y="3121766"/>
            <a:ext cx="3325671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346042" y="4197085"/>
            <a:ext cx="0" cy="1228937"/>
          </a:xfrm>
          <a:prstGeom prst="line">
            <a:avLst/>
          </a:prstGeom>
          <a:ln w="444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318950" y="4868194"/>
            <a:ext cx="0" cy="557828"/>
          </a:xfrm>
          <a:prstGeom prst="line">
            <a:avLst/>
          </a:prstGeom>
          <a:ln w="444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346042" y="5222437"/>
            <a:ext cx="972908" cy="0"/>
          </a:xfrm>
          <a:prstGeom prst="straightConnector1">
            <a:avLst/>
          </a:prstGeom>
          <a:ln w="444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H_SubTitle_4"/>
          <p:cNvSpPr/>
          <p:nvPr>
            <p:custDataLst>
              <p:tags r:id="rId3"/>
            </p:custDataLst>
          </p:nvPr>
        </p:nvSpPr>
        <p:spPr>
          <a:xfrm>
            <a:off x="983609" y="5471323"/>
            <a:ext cx="1785209" cy="421454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分辨率</a:t>
            </a:r>
          </a:p>
        </p:txBody>
      </p:sp>
      <p:grpSp>
        <p:nvGrpSpPr>
          <p:cNvPr id="30" name="Group 36"/>
          <p:cNvGrpSpPr/>
          <p:nvPr/>
        </p:nvGrpSpPr>
        <p:grpSpPr>
          <a:xfrm>
            <a:off x="6182975" y="4128069"/>
            <a:ext cx="2789100" cy="386324"/>
            <a:chOff x="5866162" y="4772989"/>
            <a:chExt cx="2534986" cy="515155"/>
          </a:xfrm>
        </p:grpSpPr>
        <p:sp>
          <p:nvSpPr>
            <p:cNvPr id="32" name="Pentagon 7"/>
            <p:cNvSpPr/>
            <p:nvPr/>
          </p:nvSpPr>
          <p:spPr>
            <a:xfrm>
              <a:off x="6306181" y="4772990"/>
              <a:ext cx="2094967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276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物理层认证</a:t>
              </a:r>
              <a:endParaRPr lang="en-GB" sz="227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11"/>
            <p:cNvSpPr/>
            <p:nvPr/>
          </p:nvSpPr>
          <p:spPr>
            <a:xfrm>
              <a:off x="5866162" y="4772989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99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4" name="直接箭头连接符 33"/>
          <p:cNvCxnSpPr/>
          <p:nvPr/>
        </p:nvCxnSpPr>
        <p:spPr>
          <a:xfrm>
            <a:off x="2897044" y="3583855"/>
            <a:ext cx="332567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H_SubTitle_3"/>
          <p:cNvSpPr/>
          <p:nvPr>
            <p:custDataLst>
              <p:tags r:id="rId4"/>
            </p:custDataLst>
          </p:nvPr>
        </p:nvSpPr>
        <p:spPr>
          <a:xfrm>
            <a:off x="3254348" y="3763263"/>
            <a:ext cx="2700206" cy="77353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非法与合法信道</a:t>
            </a:r>
            <a:endParaRPr lang="en-US" altLang="zh-CN" sz="199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zh-CN" altLang="en-US" sz="199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无</a:t>
            </a:r>
            <a:r>
              <a:rPr lang="zh-CN" altLang="en-US" sz="19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明显差别</a:t>
            </a:r>
            <a:endParaRPr lang="zh-CN" altLang="en-US" sz="85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6" name="图片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78" y="4351941"/>
            <a:ext cx="881838" cy="88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49"/>
          <p:cNvSpPr txBox="1">
            <a:spLocks noChangeArrowheads="1"/>
          </p:cNvSpPr>
          <p:nvPr/>
        </p:nvSpPr>
        <p:spPr bwMode="auto">
          <a:xfrm>
            <a:off x="4453707" y="5222438"/>
            <a:ext cx="687494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xmlns="" id="{F2E8AADB-B711-42EC-A620-6F106EF21B92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xmlns="" id="{DCA771F4-BD9E-4444-AB4D-AB4A31D51B3C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xmlns="" id="{482394DB-F260-4F9B-9A84-37280BE3DE5F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xmlns="" id="{4FA78858-185C-4C57-A9DC-80AF4592F943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1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46914E-6 -4.86392E-6 L -0.27284 -0.1729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42" y="-8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46914E-6 -4.86392E-6 L -0.27284 -0.17295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42" y="-8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5" grpId="0" animBg="1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46914E-6 -4.86392E-6 L -0.27284 -0.1729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42" y="-8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46914E-6 -4.86392E-6 L -0.27284 -0.17295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42" y="-8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5" grpId="0" animBg="1"/>
          <p:bldP spid="3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Hexagon 34"/>
          <p:cNvSpPr/>
          <p:nvPr/>
        </p:nvSpPr>
        <p:spPr>
          <a:xfrm>
            <a:off x="6799191" y="1588924"/>
            <a:ext cx="791997" cy="661871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7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MH_SubTitle_4"/>
          <p:cNvSpPr/>
          <p:nvPr>
            <p:custDataLst>
              <p:tags r:id="rId3"/>
            </p:custDataLst>
          </p:nvPr>
        </p:nvSpPr>
        <p:spPr>
          <a:xfrm>
            <a:off x="3864056" y="4831133"/>
            <a:ext cx="3882697" cy="902123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endParaRPr lang="zh-CN" altLang="en-US" sz="85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Hexagon 34"/>
          <p:cNvSpPr/>
          <p:nvPr/>
        </p:nvSpPr>
        <p:spPr>
          <a:xfrm>
            <a:off x="3906906" y="2416633"/>
            <a:ext cx="791997" cy="661871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7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50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1" y="2508536"/>
            <a:ext cx="1067394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4" y="2815770"/>
            <a:ext cx="616956" cy="6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2" y="2508536"/>
            <a:ext cx="980096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6" y="2819098"/>
            <a:ext cx="776276" cy="6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14" y="3626207"/>
            <a:ext cx="881838" cy="88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911790" y="3583856"/>
            <a:ext cx="1012970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7285902" y="3583856"/>
            <a:ext cx="980096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2" name="文本框 49"/>
          <p:cNvSpPr txBox="1">
            <a:spLocks noChangeArrowheads="1"/>
          </p:cNvSpPr>
          <p:nvPr/>
        </p:nvSpPr>
        <p:spPr bwMode="auto">
          <a:xfrm>
            <a:off x="1952584" y="4551122"/>
            <a:ext cx="687494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897044" y="3121766"/>
            <a:ext cx="3325671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2897044" y="3583855"/>
            <a:ext cx="332567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021327" y="1710429"/>
          <a:ext cx="389409" cy="419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7" name="Equation" r:id="rId12" imgW="330120" imgH="355320" progId="Equation.DSMT4">
                  <p:embed/>
                </p:oleObj>
              </mc:Choice>
              <mc:Fallback>
                <p:oleObj name="Equation" r:id="rId12" imgW="330120" imgH="3553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21327" y="1710429"/>
                        <a:ext cx="389409" cy="419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MH_SubTitle_4"/>
          <p:cNvSpPr/>
          <p:nvPr>
            <p:custDataLst>
              <p:tags r:id="rId4"/>
            </p:custDataLst>
          </p:nvPr>
        </p:nvSpPr>
        <p:spPr>
          <a:xfrm rot="9963617">
            <a:off x="4951486" y="2078783"/>
            <a:ext cx="1846920" cy="41769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endParaRPr lang="zh-CN" altLang="en-US" sz="85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099400" y="2575420"/>
          <a:ext cx="424462" cy="37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8" name="Equation" r:id="rId14" imgW="596880" imgH="533160" progId="Equation.DSMT4">
                  <p:embed/>
                </p:oleObj>
              </mc:Choice>
              <mc:Fallback>
                <p:oleObj name="Equation" r:id="rId14" imgW="596880" imgH="53316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99400" y="2575420"/>
                        <a:ext cx="424462" cy="37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Hexagon 34"/>
          <p:cNvSpPr/>
          <p:nvPr/>
        </p:nvSpPr>
        <p:spPr>
          <a:xfrm>
            <a:off x="3906906" y="3688831"/>
            <a:ext cx="791997" cy="661871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7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4094481" y="3847253"/>
          <a:ext cx="433493" cy="37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9" name="Equation" r:id="rId16" imgW="609480" imgH="533160" progId="Equation.DSMT4">
                  <p:embed/>
                </p:oleObj>
              </mc:Choice>
              <mc:Fallback>
                <p:oleObj name="Equation" r:id="rId16" imgW="609480" imgH="53316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94481" y="3847253"/>
                        <a:ext cx="433493" cy="37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4325836" y="5112575"/>
          <a:ext cx="1743004" cy="37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0" name="Equation" r:id="rId18" imgW="2450880" imgH="533160" progId="Equation.DSMT4">
                  <p:embed/>
                </p:oleObj>
              </mc:Choice>
              <mc:Fallback>
                <p:oleObj name="Equation" r:id="rId18" imgW="2450880" imgH="533160" progId="Equation.DSMT4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325836" y="5112575"/>
                        <a:ext cx="1743004" cy="37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087217" y="5171550"/>
          <a:ext cx="198684" cy="26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1" name="Equation" r:id="rId20" imgW="279360" imgH="368280" progId="Equation.DSMT4">
                  <p:embed/>
                </p:oleObj>
              </mc:Choice>
              <mc:Fallback>
                <p:oleObj name="Equation" r:id="rId20" imgW="279360" imgH="3682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87217" y="5171550"/>
                        <a:ext cx="198684" cy="261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361145" y="4868735"/>
          <a:ext cx="397369" cy="4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2" name="Equation" r:id="rId22" imgW="558720" imgH="685800" progId="Equation.DSMT4">
                  <p:embed/>
                </p:oleObj>
              </mc:Choice>
              <mc:Fallback>
                <p:oleObj name="Equation" r:id="rId22" imgW="558720" imgH="685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61145" y="4868735"/>
                        <a:ext cx="397369" cy="4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6361289" y="5169993"/>
          <a:ext cx="397369" cy="4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3" name="Equation" r:id="rId24" imgW="558720" imgH="698400" progId="Equation.DSMT4">
                  <p:embed/>
                </p:oleObj>
              </mc:Choice>
              <mc:Fallback>
                <p:oleObj name="Equation" r:id="rId24" imgW="558720" imgH="698400" progId="Equation.DSMT4">
                  <p:embed/>
                  <p:pic>
                    <p:nvPicPr>
                      <p:cNvPr id="35" name="对象 3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61289" y="5169993"/>
                        <a:ext cx="397369" cy="4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70759" y="5144409"/>
            <a:ext cx="3826374" cy="386325"/>
            <a:chOff x="5128064" y="4772988"/>
            <a:chExt cx="3273084" cy="515156"/>
          </a:xfrm>
        </p:grpSpPr>
        <p:sp>
          <p:nvSpPr>
            <p:cNvPr id="3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276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物理层认证判别式</a:t>
              </a:r>
              <a:endParaRPr lang="en-GB" sz="227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99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Freeform 5">
            <a:extLst>
              <a:ext uri="{FF2B5EF4-FFF2-40B4-BE49-F238E27FC236}">
                <a16:creationId xmlns:a16="http://schemas.microsoft.com/office/drawing/2014/main" xmlns="" id="{FE6C3DDF-9C00-45EF-AA87-E5C4C57FCDD9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xmlns="" id="{A28AC8D0-896F-4A12-BF03-27F144DF0339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xmlns="" id="{FF0E4CD9-9312-4EEC-B554-9C58F0335B75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44" name="TextBox 54">
            <a:extLst>
              <a:ext uri="{FF2B5EF4-FFF2-40B4-BE49-F238E27FC236}">
                <a16:creationId xmlns:a16="http://schemas.microsoft.com/office/drawing/2014/main" xmlns="" id="{E73A4692-AB7E-4B0B-B1A4-67D45FF45442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213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1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6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9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36" grpId="0" animBg="1"/>
          <p:bldP spid="31" grpId="0" animBg="1"/>
          <p:bldP spid="30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1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6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9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36" grpId="0" animBg="1"/>
          <p:bldP spid="31" grpId="0" animBg="1"/>
          <p:bldP spid="30" grpId="0" animBg="1"/>
          <p:bldP spid="32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H_SubTitle_4"/>
          <p:cNvSpPr/>
          <p:nvPr>
            <p:custDataLst>
              <p:tags r:id="rId3"/>
            </p:custDataLst>
          </p:nvPr>
        </p:nvSpPr>
        <p:spPr>
          <a:xfrm>
            <a:off x="3864056" y="4831133"/>
            <a:ext cx="3882697" cy="902123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endParaRPr lang="zh-CN" altLang="en-US" sz="85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50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1" y="2508536"/>
            <a:ext cx="1067394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84" y="2815770"/>
            <a:ext cx="616956" cy="6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02" y="2508536"/>
            <a:ext cx="980096" cy="107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26" y="2819098"/>
            <a:ext cx="776276" cy="6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3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14" y="3626207"/>
            <a:ext cx="881838" cy="88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911790" y="3583856"/>
            <a:ext cx="1012970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1" name="文本框 28"/>
          <p:cNvSpPr txBox="1">
            <a:spLocks noChangeArrowheads="1"/>
          </p:cNvSpPr>
          <p:nvPr/>
        </p:nvSpPr>
        <p:spPr bwMode="auto">
          <a:xfrm>
            <a:off x="7285902" y="3583856"/>
            <a:ext cx="980096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12" name="文本框 49"/>
          <p:cNvSpPr txBox="1">
            <a:spLocks noChangeArrowheads="1"/>
          </p:cNvSpPr>
          <p:nvPr/>
        </p:nvSpPr>
        <p:spPr bwMode="auto">
          <a:xfrm>
            <a:off x="1952584" y="4551122"/>
            <a:ext cx="687494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897044" y="3121766"/>
            <a:ext cx="3325671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2897044" y="3583855"/>
            <a:ext cx="3325671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4325836" y="5112575"/>
          <a:ext cx="1743004" cy="37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0" name="Equation" r:id="rId11" imgW="2450880" imgH="533160" progId="Equation.DSMT4">
                  <p:embed/>
                </p:oleObj>
              </mc:Choice>
              <mc:Fallback>
                <p:oleObj name="Equation" r:id="rId11" imgW="2450880" imgH="533160" progId="Equation.DSMT4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25836" y="5112575"/>
                        <a:ext cx="1743004" cy="37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087217" y="5171550"/>
          <a:ext cx="198684" cy="26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1" name="Equation" r:id="rId13" imgW="279360" imgH="368280" progId="Equation.DSMT4">
                  <p:embed/>
                </p:oleObj>
              </mc:Choice>
              <mc:Fallback>
                <p:oleObj name="Equation" r:id="rId13" imgW="279360" imgH="3682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87217" y="5171550"/>
                        <a:ext cx="198684" cy="261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361145" y="4868735"/>
          <a:ext cx="397369" cy="4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2" name="Equation" r:id="rId15" imgW="558720" imgH="685800" progId="Equation.DSMT4">
                  <p:embed/>
                </p:oleObj>
              </mc:Choice>
              <mc:Fallback>
                <p:oleObj name="Equation" r:id="rId15" imgW="558720" imgH="685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61145" y="4868735"/>
                        <a:ext cx="397369" cy="4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6361289" y="5169993"/>
          <a:ext cx="397369" cy="4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3" name="Equation" r:id="rId17" imgW="558720" imgH="698400" progId="Equation.DSMT4">
                  <p:embed/>
                </p:oleObj>
              </mc:Choice>
              <mc:Fallback>
                <p:oleObj name="Equation" r:id="rId17" imgW="558720" imgH="698400" progId="Equation.DSMT4">
                  <p:embed/>
                  <p:pic>
                    <p:nvPicPr>
                      <p:cNvPr id="35" name="对象 3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61289" y="5169993"/>
                        <a:ext cx="397369" cy="4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70759" y="5144409"/>
            <a:ext cx="3826374" cy="386325"/>
            <a:chOff x="5128064" y="4772988"/>
            <a:chExt cx="3273084" cy="515156"/>
          </a:xfrm>
        </p:grpSpPr>
        <p:sp>
          <p:nvSpPr>
            <p:cNvPr id="3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276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物理层认证判别式</a:t>
              </a:r>
              <a:endParaRPr lang="en-GB" sz="227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996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243843" y="4868735"/>
            <a:ext cx="1864328" cy="79797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0" name="矩形 39"/>
          <p:cNvSpPr/>
          <p:nvPr/>
        </p:nvSpPr>
        <p:spPr>
          <a:xfrm>
            <a:off x="6276219" y="4831133"/>
            <a:ext cx="581671" cy="8585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1" name="矩形 40"/>
          <p:cNvSpPr/>
          <p:nvPr/>
        </p:nvSpPr>
        <p:spPr>
          <a:xfrm>
            <a:off x="6978668" y="5016376"/>
            <a:ext cx="419435" cy="57715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42" name="Hexagon 34"/>
          <p:cNvSpPr/>
          <p:nvPr/>
        </p:nvSpPr>
        <p:spPr>
          <a:xfrm>
            <a:off x="3827516" y="4300955"/>
            <a:ext cx="2027312" cy="418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27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信道差值</a:t>
            </a:r>
            <a:endParaRPr lang="en-US" sz="2276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Hexagon 34"/>
          <p:cNvSpPr/>
          <p:nvPr/>
        </p:nvSpPr>
        <p:spPr>
          <a:xfrm>
            <a:off x="6928416" y="4282527"/>
            <a:ext cx="1381600" cy="418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27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门限值</a:t>
            </a:r>
            <a:endParaRPr lang="en-US" sz="2276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Hexagon 34"/>
          <p:cNvSpPr/>
          <p:nvPr/>
        </p:nvSpPr>
        <p:spPr>
          <a:xfrm>
            <a:off x="5858953" y="4280996"/>
            <a:ext cx="1083410" cy="418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276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判别</a:t>
            </a:r>
            <a:endParaRPr lang="en-US" sz="2276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xmlns="" id="{E9D7C89C-ADC3-4131-BA57-E1BA2CD9D30B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xmlns="" id="{FF54225B-834D-4A10-84B9-30D4C8DA057F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xmlns="" id="{7F47C502-D38F-4308-8DAE-98ECAA722E4F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46" name="TextBox 54">
            <a:extLst>
              <a:ext uri="{FF2B5EF4-FFF2-40B4-BE49-F238E27FC236}">
                <a16:creationId xmlns:a16="http://schemas.microsoft.com/office/drawing/2014/main" xmlns="" id="{B54D7210-8C34-441E-A156-564959C1895E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778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" y="1007987"/>
            <a:ext cx="6745806" cy="469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24" y="4378998"/>
            <a:ext cx="1331348" cy="1328442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"/>
          <p:cNvGrpSpPr>
            <a:grpSpLocks/>
          </p:cNvGrpSpPr>
          <p:nvPr/>
        </p:nvGrpSpPr>
        <p:grpSpPr bwMode="auto">
          <a:xfrm rot="3654169" flipH="1">
            <a:off x="5868592" y="2824386"/>
            <a:ext cx="2581224" cy="963119"/>
            <a:chOff x="753701" y="198084"/>
            <a:chExt cx="1104" cy="432"/>
          </a:xfrm>
        </p:grpSpPr>
        <p:sp>
          <p:nvSpPr>
            <p:cNvPr id="6" name="Freeform 50"/>
            <p:cNvSpPr>
              <a:spLocks/>
            </p:cNvSpPr>
            <p:nvPr/>
          </p:nvSpPr>
          <p:spPr bwMode="auto">
            <a:xfrm>
              <a:off x="753701" y="198084"/>
              <a:ext cx="192" cy="432"/>
            </a:xfrm>
            <a:custGeom>
              <a:avLst/>
              <a:gdLst>
                <a:gd name="T0" fmla="*/ 82 w 208"/>
                <a:gd name="T1" fmla="*/ 0 h 528"/>
                <a:gd name="T2" fmla="*/ 163 w 208"/>
                <a:gd name="T3" fmla="*/ 193 h 528"/>
                <a:gd name="T4" fmla="*/ 0 w 208"/>
                <a:gd name="T5" fmla="*/ 353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7" name="Freeform 51"/>
            <p:cNvSpPr>
              <a:spLocks/>
            </p:cNvSpPr>
            <p:nvPr/>
          </p:nvSpPr>
          <p:spPr bwMode="auto">
            <a:xfrm>
              <a:off x="753941" y="198180"/>
              <a:ext cx="96" cy="336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116 h 528"/>
                <a:gd name="T4" fmla="*/ 0 w 208"/>
                <a:gd name="T5" fmla="*/ 214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754133" y="198228"/>
              <a:ext cx="96" cy="288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86 h 528"/>
                <a:gd name="T4" fmla="*/ 0 w 208"/>
                <a:gd name="T5" fmla="*/ 157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9" name="Freeform 53"/>
            <p:cNvSpPr>
              <a:spLocks/>
            </p:cNvSpPr>
            <p:nvPr/>
          </p:nvSpPr>
          <p:spPr bwMode="auto">
            <a:xfrm>
              <a:off x="754277" y="198276"/>
              <a:ext cx="96" cy="240"/>
            </a:xfrm>
            <a:custGeom>
              <a:avLst/>
              <a:gdLst>
                <a:gd name="T0" fmla="*/ 20 w 208"/>
                <a:gd name="T1" fmla="*/ 0 h 528"/>
                <a:gd name="T2" fmla="*/ 41 w 208"/>
                <a:gd name="T3" fmla="*/ 60 h 528"/>
                <a:gd name="T4" fmla="*/ 0 w 208"/>
                <a:gd name="T5" fmla="*/ 10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10" name="Freeform 54"/>
            <p:cNvSpPr>
              <a:spLocks/>
            </p:cNvSpPr>
            <p:nvPr/>
          </p:nvSpPr>
          <p:spPr bwMode="auto">
            <a:xfrm>
              <a:off x="754469" y="198324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11" name="Freeform 55"/>
            <p:cNvSpPr>
              <a:spLocks/>
            </p:cNvSpPr>
            <p:nvPr/>
          </p:nvSpPr>
          <p:spPr bwMode="auto">
            <a:xfrm>
              <a:off x="754613" y="198372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  <p:sp>
          <p:nvSpPr>
            <p:cNvPr id="12" name="Freeform 56"/>
            <p:cNvSpPr>
              <a:spLocks/>
            </p:cNvSpPr>
            <p:nvPr/>
          </p:nvSpPr>
          <p:spPr bwMode="auto">
            <a:xfrm>
              <a:off x="754757" y="198372"/>
              <a:ext cx="48" cy="144"/>
            </a:xfrm>
            <a:custGeom>
              <a:avLst/>
              <a:gdLst>
                <a:gd name="T0" fmla="*/ 5 w 208"/>
                <a:gd name="T1" fmla="*/ 0 h 528"/>
                <a:gd name="T2" fmla="*/ 10 w 208"/>
                <a:gd name="T3" fmla="*/ 22 h 528"/>
                <a:gd name="T4" fmla="*/ 0 w 208"/>
                <a:gd name="T5" fmla="*/ 39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528">
                  <a:moveTo>
                    <a:pt x="96" y="0"/>
                  </a:moveTo>
                  <a:cubicBezTo>
                    <a:pt x="152" y="100"/>
                    <a:pt x="208" y="200"/>
                    <a:pt x="192" y="288"/>
                  </a:cubicBezTo>
                  <a:cubicBezTo>
                    <a:pt x="176" y="376"/>
                    <a:pt x="32" y="488"/>
                    <a:pt x="0" y="52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7E6E6"/>
                    </a:outerShdw>
                  </a:effectLst>
                </a14:hiddenEffects>
              </a:ext>
            </a:extLst>
          </p:spPr>
          <p:txBody>
            <a:bodyPr vert="horz" wrap="square" lIns="65024" tIns="32512" rIns="65024" bIns="32512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280"/>
            </a:p>
          </p:txBody>
        </p:sp>
      </p:grp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84" y="1444913"/>
            <a:ext cx="669542" cy="73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28"/>
          <p:cNvSpPr txBox="1">
            <a:spLocks noChangeArrowheads="1"/>
          </p:cNvSpPr>
          <p:nvPr/>
        </p:nvSpPr>
        <p:spPr bwMode="auto">
          <a:xfrm>
            <a:off x="6415405" y="1285921"/>
            <a:ext cx="980096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endParaRPr lang="en-US" altLang="zh-CN" sz="256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70" y="1702675"/>
            <a:ext cx="697036" cy="7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29"/>
          <p:cNvSpPr txBox="1">
            <a:spLocks noChangeArrowheads="1"/>
          </p:cNvSpPr>
          <p:nvPr/>
        </p:nvSpPr>
        <p:spPr bwMode="auto">
          <a:xfrm>
            <a:off x="3694555" y="940622"/>
            <a:ext cx="1233353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en-US" altLang="zh-CN" sz="256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Alice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623206" y="1618478"/>
            <a:ext cx="1075319" cy="459613"/>
          </a:xfrm>
          <a:prstGeom prst="ellipse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sp>
        <p:nvSpPr>
          <p:cNvPr id="18" name="椭圆 17"/>
          <p:cNvSpPr/>
          <p:nvPr/>
        </p:nvSpPr>
        <p:spPr>
          <a:xfrm rot="19444668">
            <a:off x="6465412" y="1904525"/>
            <a:ext cx="1075319" cy="3009251"/>
          </a:xfrm>
          <a:prstGeom prst="ellipse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930440" y="5283113"/>
          <a:ext cx="1743004" cy="37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7" name="Equation" r:id="rId9" imgW="2450880" imgH="533160" progId="Equation.DSMT4">
                  <p:embed/>
                </p:oleObj>
              </mc:Choice>
              <mc:Fallback>
                <p:oleObj name="Equation" r:id="rId9" imgW="2450880" imgH="53316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0440" y="5283113"/>
                        <a:ext cx="1743004" cy="379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7285902" y="5368943"/>
          <a:ext cx="198684" cy="26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8" name="Equation" r:id="rId11" imgW="279360" imgH="368280" progId="Equation.DSMT4">
                  <p:embed/>
                </p:oleObj>
              </mc:Choice>
              <mc:Fallback>
                <p:oleObj name="Equation" r:id="rId11" imgW="279360" imgH="36828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85902" y="5368943"/>
                        <a:ext cx="198684" cy="261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785323" y="5091959"/>
          <a:ext cx="397369" cy="4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" name="Equation" r:id="rId13" imgW="558720" imgH="685800" progId="Equation.DSMT4">
                  <p:embed/>
                </p:oleObj>
              </mc:Choice>
              <mc:Fallback>
                <p:oleObj name="Equation" r:id="rId13" imgW="558720" imgH="685800" progId="Equation.DSMT4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85323" y="5091959"/>
                        <a:ext cx="397369" cy="4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8"/>
          <p:cNvSpPr txBox="1">
            <a:spLocks noChangeArrowheads="1"/>
          </p:cNvSpPr>
          <p:nvPr/>
        </p:nvSpPr>
        <p:spPr bwMode="auto">
          <a:xfrm>
            <a:off x="8082197" y="3525106"/>
            <a:ext cx="980096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玩具</a:t>
            </a:r>
            <a:r>
              <a:rPr lang="en-US" altLang="zh-CN" sz="256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</a:t>
            </a:r>
            <a:endParaRPr lang="zh-CN" altLang="zh-CN" sz="2560" dirty="0">
              <a:latin typeface="Arial" panose="020B0604020202020204" pitchFamily="34" charset="0"/>
            </a:endParaRPr>
          </a:p>
        </p:txBody>
      </p:sp>
      <p:sp>
        <p:nvSpPr>
          <p:cNvPr id="28" name="文本框 28"/>
          <p:cNvSpPr txBox="1">
            <a:spLocks noChangeArrowheads="1"/>
          </p:cNvSpPr>
          <p:nvPr/>
        </p:nvSpPr>
        <p:spPr bwMode="auto">
          <a:xfrm>
            <a:off x="6923982" y="1886697"/>
            <a:ext cx="2244076" cy="1247521"/>
          </a:xfrm>
          <a:prstGeom prst="rect">
            <a:avLst/>
          </a:prstGeom>
          <a:noFill/>
          <a:ln>
            <a:noFill/>
          </a:ln>
        </p:spPr>
        <p:txBody>
          <a:bodyPr vert="horz" wrap="square" lIns="65024" tIns="32512" rIns="65024" bIns="32512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502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840" b="1" dirty="0">
                <a:solidFill>
                  <a:srgbClr val="FF0000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Problem Solved</a:t>
            </a:r>
            <a:endParaRPr lang="zh-CN" altLang="zh-CN" sz="384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xmlns="" id="{D6AE13E2-F468-41DC-9414-2648DFA10A36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xmlns="" id="{A21449DA-4794-47A7-9C61-893DD52233F9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xmlns="" id="{155D6AEC-3277-45CA-8E32-3417350A4C43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7" name="TextBox 54">
            <a:extLst>
              <a:ext uri="{FF2B5EF4-FFF2-40B4-BE49-F238E27FC236}">
                <a16:creationId xmlns:a16="http://schemas.microsoft.com/office/drawing/2014/main" xmlns="" id="{3293D994-9E5B-4B60-9F8B-CFFA7464029F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454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" grpId="0" animBg="1"/>
      <p:bldP spid="18" grpId="0" animBg="1"/>
      <p:bldP spid="22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xmlns="" id="{1BD4101D-8790-42D6-B60C-CCC939B12C87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xmlns="" id="{C39C4C86-3AAB-4F93-A606-5E338E35120F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xmlns="" id="{FFF6E2D7-4968-4496-A53A-E92A12FE57B4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25" name="TextBox 54">
            <a:extLst>
              <a:ext uri="{FF2B5EF4-FFF2-40B4-BE49-F238E27FC236}">
                <a16:creationId xmlns:a16="http://schemas.microsoft.com/office/drawing/2014/main" xmlns="" id="{ACF2651D-AF2C-4647-8CAD-B89FC6CEB737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D010122D-0149-488D-AB46-735000FFA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0" y="1695593"/>
            <a:ext cx="2708920" cy="2708920"/>
          </a:xfrm>
          <a:prstGeom prst="rect">
            <a:avLst/>
          </a:prstGeom>
        </p:spPr>
      </p:pic>
      <p:sp>
        <p:nvSpPr>
          <p:cNvPr id="27" name="爆炸形 2 36">
            <a:extLst>
              <a:ext uri="{FF2B5EF4-FFF2-40B4-BE49-F238E27FC236}">
                <a16:creationId xmlns:a16="http://schemas.microsoft.com/office/drawing/2014/main" xmlns="" id="{CB7A8FD9-1F1A-4B71-AC0D-0905FCA6FB06}"/>
              </a:ext>
            </a:extLst>
          </p:cNvPr>
          <p:cNvSpPr/>
          <p:nvPr/>
        </p:nvSpPr>
        <p:spPr>
          <a:xfrm>
            <a:off x="1152670" y="4718956"/>
            <a:ext cx="2968865" cy="538979"/>
          </a:xfrm>
          <a:prstGeom prst="irregularSeal2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Sybil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D3C2A90-F89D-4EB6-8D63-42C90C55138D}"/>
              </a:ext>
            </a:extLst>
          </p:cNvPr>
          <p:cNvSpPr txBox="1"/>
          <p:nvPr/>
        </p:nvSpPr>
        <p:spPr>
          <a:xfrm>
            <a:off x="5774634" y="2504661"/>
            <a:ext cx="1152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FF0000"/>
                </a:solidFill>
                <a:latin typeface="Gill Sans Ultra Bold" panose="020B0A02020104020203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471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73724" y="2194560"/>
            <a:ext cx="576775" cy="2377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认证目的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859458" y="1674055"/>
            <a:ext cx="6384209" cy="8018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验证发送方的身份，称为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实体认证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859458" y="4049150"/>
            <a:ext cx="6384209" cy="8018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验证消息的完整性，称为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消息认证</a:t>
            </a:r>
          </a:p>
        </p:txBody>
      </p:sp>
    </p:spTree>
    <p:extLst>
      <p:ext uri="{BB962C8B-B14F-4D97-AF65-F5344CB8AC3E}">
        <p14:creationId xmlns:p14="http://schemas.microsoft.com/office/powerpoint/2010/main" val="840274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38352" y="1648781"/>
            <a:ext cx="4477587" cy="3888893"/>
            <a:chOff x="2138352" y="1648781"/>
            <a:chExt cx="4477587" cy="3888893"/>
          </a:xfrm>
        </p:grpSpPr>
        <p:pic>
          <p:nvPicPr>
            <p:cNvPr id="7" name="Picture 38" descr="EndUser_Female_Righ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2234692" y="1704366"/>
              <a:ext cx="712525" cy="1028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37" descr="EndUser_CiscoWork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5467497" y="1648781"/>
              <a:ext cx="864096" cy="1098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5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43361" y="4313077"/>
              <a:ext cx="671029" cy="8916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38"/>
            <p:cNvSpPr txBox="1">
              <a:spLocks/>
            </p:cNvSpPr>
            <p:nvPr/>
          </p:nvSpPr>
          <p:spPr bwMode="auto">
            <a:xfrm>
              <a:off x="2138352" y="2765873"/>
              <a:ext cx="905203" cy="345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Alice</a:t>
              </a:r>
            </a:p>
          </p:txBody>
        </p:sp>
        <p:sp>
          <p:nvSpPr>
            <p:cNvPr id="11" name="TextBox 38"/>
            <p:cNvSpPr txBox="1">
              <a:spLocks/>
            </p:cNvSpPr>
            <p:nvPr/>
          </p:nvSpPr>
          <p:spPr bwMode="auto">
            <a:xfrm>
              <a:off x="5710736" y="2732733"/>
              <a:ext cx="905203" cy="378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Bob</a:t>
              </a:r>
            </a:p>
          </p:txBody>
        </p:sp>
        <p:sp>
          <p:nvSpPr>
            <p:cNvPr id="12" name="TextBox 38"/>
            <p:cNvSpPr txBox="1">
              <a:spLocks/>
            </p:cNvSpPr>
            <p:nvPr/>
          </p:nvSpPr>
          <p:spPr bwMode="auto">
            <a:xfrm>
              <a:off x="4126273" y="5159011"/>
              <a:ext cx="905203" cy="378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Eve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379265" y="2218549"/>
              <a:ext cx="1872208" cy="0"/>
            </a:xfrm>
            <a:prstGeom prst="line">
              <a:avLst/>
            </a:prstGeom>
            <a:ln w="63500">
              <a:headEnd type="triangl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8"/>
            <p:cNvSpPr txBox="1">
              <a:spLocks/>
            </p:cNvSpPr>
            <p:nvPr/>
          </p:nvSpPr>
          <p:spPr bwMode="auto">
            <a:xfrm>
              <a:off x="3600751" y="1730411"/>
              <a:ext cx="1580490" cy="48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合法通信</a:t>
              </a:r>
              <a:endPara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042182" y="2870822"/>
              <a:ext cx="1084091" cy="1298239"/>
            </a:xfrm>
            <a:prstGeom prst="line">
              <a:avLst/>
            </a:prstGeom>
            <a:ln w="63500">
              <a:solidFill>
                <a:srgbClr val="FF0000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4785235" y="2721361"/>
              <a:ext cx="867954" cy="1447700"/>
            </a:xfrm>
            <a:prstGeom prst="line">
              <a:avLst/>
            </a:prstGeom>
            <a:ln w="63500">
              <a:solidFill>
                <a:srgbClr val="FF0000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38"/>
            <p:cNvSpPr txBox="1">
              <a:spLocks/>
            </p:cNvSpPr>
            <p:nvPr/>
          </p:nvSpPr>
          <p:spPr bwMode="auto">
            <a:xfrm rot="18011982">
              <a:off x="4727236" y="3432838"/>
              <a:ext cx="1580490" cy="48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主动攻击</a:t>
              </a:r>
              <a:endPara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2" name="TextBox 38"/>
            <p:cNvSpPr txBox="1">
              <a:spLocks/>
            </p:cNvSpPr>
            <p:nvPr/>
          </p:nvSpPr>
          <p:spPr bwMode="auto">
            <a:xfrm rot="2956994">
              <a:off x="2656477" y="3557315"/>
              <a:ext cx="1580490" cy="48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被动攻击</a:t>
              </a:r>
              <a:endPara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3" name="TextBox 38"/>
          <p:cNvSpPr txBox="1">
            <a:spLocks/>
          </p:cNvSpPr>
          <p:nvPr/>
        </p:nvSpPr>
        <p:spPr bwMode="auto">
          <a:xfrm>
            <a:off x="973771" y="3526531"/>
            <a:ext cx="1833711" cy="48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000" tIns="0" rIns="162000" bIns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加密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TextBox 38"/>
          <p:cNvSpPr txBox="1">
            <a:spLocks/>
          </p:cNvSpPr>
          <p:nvPr/>
        </p:nvSpPr>
        <p:spPr bwMode="auto">
          <a:xfrm>
            <a:off x="331028" y="4070733"/>
            <a:ext cx="2464383" cy="48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000" tIns="0" rIns="162000" bIns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保密性，防窃听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TextBox 38"/>
          <p:cNvSpPr txBox="1">
            <a:spLocks/>
          </p:cNvSpPr>
          <p:nvPr/>
        </p:nvSpPr>
        <p:spPr bwMode="auto">
          <a:xfrm>
            <a:off x="5999730" y="3408802"/>
            <a:ext cx="1833711" cy="48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000" tIns="0" rIns="162000" bIns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认证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TextBox 38"/>
          <p:cNvSpPr txBox="1">
            <a:spLocks/>
          </p:cNvSpPr>
          <p:nvPr/>
        </p:nvSpPr>
        <p:spPr bwMode="auto">
          <a:xfrm>
            <a:off x="5987659" y="3953004"/>
            <a:ext cx="2833612" cy="52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000" tIns="0" rIns="162000" bIns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防篡改、冒充等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31489" y="5702699"/>
            <a:ext cx="710749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libri" panose="020F0502020204030204" pitchFamily="34" charset="0"/>
              </a:rPr>
              <a:t>保密性不能自然地提供认证功能，认证也无法自然地提供保密功能。</a:t>
            </a:r>
          </a:p>
        </p:txBody>
      </p:sp>
    </p:spTree>
    <p:extLst>
      <p:ext uri="{BB962C8B-B14F-4D97-AF65-F5344CB8AC3E}">
        <p14:creationId xmlns:p14="http://schemas.microsoft.com/office/powerpoint/2010/main" val="407420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77A8167-7D96-474C-B3EF-61BAC547CF02}"/>
              </a:ext>
            </a:extLst>
          </p:cNvPr>
          <p:cNvGrpSpPr/>
          <p:nvPr/>
        </p:nvGrpSpPr>
        <p:grpSpPr>
          <a:xfrm>
            <a:off x="1033624" y="1039490"/>
            <a:ext cx="6903642" cy="4925754"/>
            <a:chOff x="1033624" y="1039490"/>
            <a:chExt cx="6903642" cy="4925754"/>
          </a:xfrm>
        </p:grpSpPr>
        <p:pic>
          <p:nvPicPr>
            <p:cNvPr id="7" name="Picture 38" descr="EndUser_Female_Right">
              <a:extLst>
                <a:ext uri="{FF2B5EF4-FFF2-40B4-BE49-F238E27FC236}">
                  <a16:creationId xmlns="" xmlns:a16="http://schemas.microsoft.com/office/drawing/2014/main" id="{C0EC55AF-2B37-4F27-A414-8B742586E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136408" y="3075736"/>
              <a:ext cx="562848" cy="812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7" descr="EndUser_CiscoWorks">
              <a:extLst>
                <a:ext uri="{FF2B5EF4-FFF2-40B4-BE49-F238E27FC236}">
                  <a16:creationId xmlns="" xmlns:a16="http://schemas.microsoft.com/office/drawing/2014/main" id="{3C726760-4EB7-4EB2-BF8F-2FE7C4B9E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173210" y="3146603"/>
              <a:ext cx="652777" cy="829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55">
              <a:extLst>
                <a:ext uri="{FF2B5EF4-FFF2-40B4-BE49-F238E27FC236}">
                  <a16:creationId xmlns="" xmlns:a16="http://schemas.microsoft.com/office/drawing/2014/main" id="{1612B0EE-D8E0-4649-B00F-5C723C2B7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68176" y="4658418"/>
              <a:ext cx="671029" cy="8916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" name="Picture 6" descr="âenvelope pngâçå¾çæç´¢ç»æ">
              <a:extLst>
                <a:ext uri="{FF2B5EF4-FFF2-40B4-BE49-F238E27FC236}">
                  <a16:creationId xmlns="" xmlns:a16="http://schemas.microsoft.com/office/drawing/2014/main" id="{14FE80DF-A62C-4038-8433-67621D2EB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569" y="3324889"/>
              <a:ext cx="467766" cy="4677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右箭头 11">
              <a:extLst>
                <a:ext uri="{FF2B5EF4-FFF2-40B4-BE49-F238E27FC236}">
                  <a16:creationId xmlns="" xmlns:a16="http://schemas.microsoft.com/office/drawing/2014/main" id="{CE78A127-E29D-48FD-9D23-69AB882E5A8B}"/>
                </a:ext>
              </a:extLst>
            </p:cNvPr>
            <p:cNvSpPr/>
            <p:nvPr/>
          </p:nvSpPr>
          <p:spPr>
            <a:xfrm>
              <a:off x="1699256" y="3415276"/>
              <a:ext cx="1284899" cy="28063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Picture 8" descr="âäºº pngâçå¾çæç´¢ç»æ">
              <a:extLst>
                <a:ext uri="{FF2B5EF4-FFF2-40B4-BE49-F238E27FC236}">
                  <a16:creationId xmlns="" xmlns:a16="http://schemas.microsoft.com/office/drawing/2014/main" id="{134E793C-9BD2-4750-BB26-8FE7227D4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83" t="-2978" r="67859" b="-2980"/>
            <a:stretch/>
          </p:blipFill>
          <p:spPr bwMode="auto">
            <a:xfrm>
              <a:off x="4256761" y="1465049"/>
              <a:ext cx="453176" cy="80564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38">
              <a:extLst>
                <a:ext uri="{FF2B5EF4-FFF2-40B4-BE49-F238E27FC236}">
                  <a16:creationId xmlns="" xmlns:a16="http://schemas.microsoft.com/office/drawing/2014/main" id="{6BC5EB56-92F7-4E22-8DCA-265F47DEEA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64463" y="2973076"/>
              <a:ext cx="1284899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安全变换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14" name="Picture 2" descr="âkey pngâçå¾çæç´¢ç»æ">
              <a:extLst>
                <a:ext uri="{FF2B5EF4-FFF2-40B4-BE49-F238E27FC236}">
                  <a16:creationId xmlns="" xmlns:a16="http://schemas.microsoft.com/office/drawing/2014/main" id="{D645C584-8156-46A5-84F1-8B9112B7F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224" y="4658771"/>
              <a:ext cx="357123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38">
              <a:extLst>
                <a:ext uri="{FF2B5EF4-FFF2-40B4-BE49-F238E27FC236}">
                  <a16:creationId xmlns="" xmlns:a16="http://schemas.microsoft.com/office/drawing/2014/main" id="{D444AB0E-B613-4316-9AB7-72EF6C9EE40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49113" y="4928300"/>
              <a:ext cx="768415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密钥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0" name="TextBox 38">
              <a:extLst>
                <a:ext uri="{FF2B5EF4-FFF2-40B4-BE49-F238E27FC236}">
                  <a16:creationId xmlns="" xmlns:a16="http://schemas.microsoft.com/office/drawing/2014/main" id="{B68CC94B-1C00-40FF-9217-B5A1E1B804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33624" y="3853394"/>
              <a:ext cx="768415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消息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右箭头 21">
              <a:extLst>
                <a:ext uri="{FF2B5EF4-FFF2-40B4-BE49-F238E27FC236}">
                  <a16:creationId xmlns="" xmlns:a16="http://schemas.microsoft.com/office/drawing/2014/main" id="{3AFE7DD3-DD8F-444A-A325-E9BB018A6A1A}"/>
                </a:ext>
              </a:extLst>
            </p:cNvPr>
            <p:cNvSpPr/>
            <p:nvPr/>
          </p:nvSpPr>
          <p:spPr>
            <a:xfrm rot="16200000">
              <a:off x="1904075" y="4037023"/>
              <a:ext cx="777852" cy="28063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Picture 2" descr="âkey pngâçå¾çæç´¢ç»æ">
              <a:extLst>
                <a:ext uri="{FF2B5EF4-FFF2-40B4-BE49-F238E27FC236}">
                  <a16:creationId xmlns="" xmlns:a16="http://schemas.microsoft.com/office/drawing/2014/main" id="{29BACBAF-39C9-4E75-9190-B3B2114AA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623" y="4658418"/>
              <a:ext cx="357123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8">
              <a:extLst>
                <a:ext uri="{FF2B5EF4-FFF2-40B4-BE49-F238E27FC236}">
                  <a16:creationId xmlns="" xmlns:a16="http://schemas.microsoft.com/office/drawing/2014/main" id="{65AC2B79-F992-4A28-971A-21CB424C35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30607" y="4928300"/>
              <a:ext cx="768415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密钥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4" name="TextBox 38">
              <a:extLst>
                <a:ext uri="{FF2B5EF4-FFF2-40B4-BE49-F238E27FC236}">
                  <a16:creationId xmlns="" xmlns:a16="http://schemas.microsoft.com/office/drawing/2014/main" id="{7FC9D826-6505-4366-9BF0-4503F28F50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9166" y="3716288"/>
              <a:ext cx="1284899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秘密消息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25" name="Picture 6" descr="âenvelope pngâçå¾çæç´¢ç»æ">
              <a:extLst>
                <a:ext uri="{FF2B5EF4-FFF2-40B4-BE49-F238E27FC236}">
                  <a16:creationId xmlns="" xmlns:a16="http://schemas.microsoft.com/office/drawing/2014/main" id="{DEA35F1E-35E7-4E92-ADE7-ADA8FC0CA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618" y="3324889"/>
              <a:ext cx="467766" cy="4677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38">
              <a:extLst>
                <a:ext uri="{FF2B5EF4-FFF2-40B4-BE49-F238E27FC236}">
                  <a16:creationId xmlns="" xmlns:a16="http://schemas.microsoft.com/office/drawing/2014/main" id="{37011D0D-248A-4E24-9400-9091BFF62B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87215" y="3716288"/>
              <a:ext cx="1284899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秘密消息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7" name="右箭头 27">
              <a:extLst>
                <a:ext uri="{FF2B5EF4-FFF2-40B4-BE49-F238E27FC236}">
                  <a16:creationId xmlns="" xmlns:a16="http://schemas.microsoft.com/office/drawing/2014/main" id="{757ABF17-6013-467C-969B-F1EB072A108F}"/>
                </a:ext>
              </a:extLst>
            </p:cNvPr>
            <p:cNvSpPr/>
            <p:nvPr/>
          </p:nvSpPr>
          <p:spPr>
            <a:xfrm>
              <a:off x="5756113" y="3416243"/>
              <a:ext cx="1284899" cy="28063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38">
              <a:extLst>
                <a:ext uri="{FF2B5EF4-FFF2-40B4-BE49-F238E27FC236}">
                  <a16:creationId xmlns="" xmlns:a16="http://schemas.microsoft.com/office/drawing/2014/main" id="{F91A4861-6AAA-4DBC-A9D0-38401EFBA3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21320" y="2974043"/>
              <a:ext cx="1284899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安全变换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9" name="右箭头 29">
              <a:extLst>
                <a:ext uri="{FF2B5EF4-FFF2-40B4-BE49-F238E27FC236}">
                  <a16:creationId xmlns="" xmlns:a16="http://schemas.microsoft.com/office/drawing/2014/main" id="{DE9B9F86-F475-4271-BFD1-47F7B76A4DF3}"/>
                </a:ext>
              </a:extLst>
            </p:cNvPr>
            <p:cNvSpPr/>
            <p:nvPr/>
          </p:nvSpPr>
          <p:spPr>
            <a:xfrm rot="16200000">
              <a:off x="5960932" y="4037990"/>
              <a:ext cx="777852" cy="28063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38">
              <a:extLst>
                <a:ext uri="{FF2B5EF4-FFF2-40B4-BE49-F238E27FC236}">
                  <a16:creationId xmlns="" xmlns:a16="http://schemas.microsoft.com/office/drawing/2014/main" id="{038D420B-FAC4-407E-9194-FAB82BF85B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27947" y="1039490"/>
              <a:ext cx="1950953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可信的第三方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="" xmlns:a16="http://schemas.microsoft.com/office/drawing/2014/main" id="{58B5240F-EFF0-451F-B21D-9945680BBBA3}"/>
                </a:ext>
              </a:extLst>
            </p:cNvPr>
            <p:cNvCxnSpPr>
              <a:stCxn id="12" idx="1"/>
              <a:endCxn id="38" idx="0"/>
            </p:cNvCxnSpPr>
            <p:nvPr/>
          </p:nvCxnSpPr>
          <p:spPr>
            <a:xfrm flipH="1">
              <a:off x="1555492" y="1867872"/>
              <a:ext cx="2701269" cy="868280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="" xmlns:a16="http://schemas.microsoft.com/office/drawing/2014/main" id="{CE96D021-D959-499A-A8B2-F77FC6C06428}"/>
                </a:ext>
              </a:extLst>
            </p:cNvPr>
            <p:cNvCxnSpPr/>
            <p:nvPr/>
          </p:nvCxnSpPr>
          <p:spPr>
            <a:xfrm>
              <a:off x="4483349" y="2292132"/>
              <a:ext cx="0" cy="782463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="" xmlns:a16="http://schemas.microsoft.com/office/drawing/2014/main" id="{73CF4C11-AB5E-4D36-96B7-AFF4FBFDA649}"/>
                </a:ext>
              </a:extLst>
            </p:cNvPr>
            <p:cNvCxnSpPr>
              <a:stCxn id="12" idx="3"/>
              <a:endCxn id="39" idx="0"/>
            </p:cNvCxnSpPr>
            <p:nvPr/>
          </p:nvCxnSpPr>
          <p:spPr>
            <a:xfrm>
              <a:off x="4709937" y="1867872"/>
              <a:ext cx="2712654" cy="868280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柱形 34">
              <a:extLst>
                <a:ext uri="{FF2B5EF4-FFF2-40B4-BE49-F238E27FC236}">
                  <a16:creationId xmlns="" xmlns:a16="http://schemas.microsoft.com/office/drawing/2014/main" id="{99C651F3-0AB6-4942-BA52-C482E7073609}"/>
                </a:ext>
              </a:extLst>
            </p:cNvPr>
            <p:cNvSpPr/>
            <p:nvPr/>
          </p:nvSpPr>
          <p:spPr>
            <a:xfrm rot="16200000">
              <a:off x="4231568" y="2866165"/>
              <a:ext cx="350794" cy="1447083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TextBox 38">
              <a:extLst>
                <a:ext uri="{FF2B5EF4-FFF2-40B4-BE49-F238E27FC236}">
                  <a16:creationId xmlns="" xmlns:a16="http://schemas.microsoft.com/office/drawing/2014/main" id="{8C6C6D01-CBC9-4257-A1CD-8378C779A9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0063" y="3056240"/>
              <a:ext cx="1869872" cy="303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信息传输通道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="" xmlns:a16="http://schemas.microsoft.com/office/drawing/2014/main" id="{973A5BDC-5EBF-4CEF-9AEF-80A186839486}"/>
                </a:ext>
              </a:extLst>
            </p:cNvPr>
            <p:cNvCxnSpPr/>
            <p:nvPr/>
          </p:nvCxnSpPr>
          <p:spPr>
            <a:xfrm>
              <a:off x="4483349" y="3853394"/>
              <a:ext cx="0" cy="782463"/>
            </a:xfrm>
            <a:prstGeom prst="straightConnector1">
              <a:avLst/>
            </a:prstGeom>
            <a:ln w="412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8">
              <a:extLst>
                <a:ext uri="{FF2B5EF4-FFF2-40B4-BE49-F238E27FC236}">
                  <a16:creationId xmlns="" xmlns:a16="http://schemas.microsoft.com/office/drawing/2014/main" id="{C0542A22-622B-4B50-818A-61086B05F7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46660" y="5523044"/>
              <a:ext cx="1113525" cy="44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攻击者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TextBox 38">
              <a:extLst>
                <a:ext uri="{FF2B5EF4-FFF2-40B4-BE49-F238E27FC236}">
                  <a16:creationId xmlns="" xmlns:a16="http://schemas.microsoft.com/office/drawing/2014/main" id="{A1CC85B5-2A8F-4D7E-99B3-A4167EE4DE1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0816" y="2736152"/>
              <a:ext cx="1029351" cy="26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发送方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6A78A01D-E643-4F77-A5C8-0918B40C312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07915" y="2736152"/>
              <a:ext cx="1029351" cy="26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接收方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" name="TextBox 38">
              <a:extLst>
                <a:ext uri="{FF2B5EF4-FFF2-40B4-BE49-F238E27FC236}">
                  <a16:creationId xmlns="" xmlns:a16="http://schemas.microsoft.com/office/drawing/2014/main" id="{0817C90A-85E5-491C-AD7E-2BE7344A4A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057572" y="3976552"/>
              <a:ext cx="768415" cy="339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54000" tIns="0" rIns="162000" bIns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消息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pic>
        <p:nvPicPr>
          <p:cNvPr id="41" name="Picture 2" descr="âkey pngâçå¾çæç´¢ç»æ">
            <a:extLst>
              <a:ext uri="{FF2B5EF4-FFF2-40B4-BE49-F238E27FC236}">
                <a16:creationId xmlns="" xmlns:a16="http://schemas.microsoft.com/office/drawing/2014/main" id="{CCFF72D9-113B-4E13-831B-F06E6194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01" y="1744833"/>
            <a:ext cx="357123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âkey pngâçå¾çæç´¢ç»æ">
            <a:extLst>
              <a:ext uri="{FF2B5EF4-FFF2-40B4-BE49-F238E27FC236}">
                <a16:creationId xmlns="" xmlns:a16="http://schemas.microsoft.com/office/drawing/2014/main" id="{71CEBDEE-8B02-4C6F-B488-1C0B1BD14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3099">
            <a:off x="4615275" y="1767717"/>
            <a:ext cx="357123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54CEF446-45B7-4BA9-A121-58AB1975BAC9}"/>
              </a:ext>
            </a:extLst>
          </p:cNvPr>
          <p:cNvSpPr/>
          <p:nvPr/>
        </p:nvSpPr>
        <p:spPr>
          <a:xfrm>
            <a:off x="2853319" y="101253"/>
            <a:ext cx="4054596" cy="1000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认证中心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（</a:t>
            </a:r>
            <a:r>
              <a:rPr lang="en-US" altLang="zh-CN" sz="2400" b="1" dirty="0"/>
              <a:t>CA, Certificate Authority</a:t>
            </a:r>
            <a:r>
              <a:rPr lang="zh-CN" altLang="en-US" sz="2400" b="1" dirty="0"/>
              <a:t>）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="" xmlns:a16="http://schemas.microsoft.com/office/drawing/2014/main" id="{A0A10200-6244-49F3-99A9-E1779B3AA757}"/>
              </a:ext>
            </a:extLst>
          </p:cNvPr>
          <p:cNvSpPr/>
          <p:nvPr/>
        </p:nvSpPr>
        <p:spPr>
          <a:xfrm>
            <a:off x="6398562" y="1217307"/>
            <a:ext cx="2198786" cy="4126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接收注册申请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="" xmlns:a16="http://schemas.microsoft.com/office/drawing/2014/main" id="{D8D48A0B-D198-4CEC-AF7C-32174CA6D182}"/>
              </a:ext>
            </a:extLst>
          </p:cNvPr>
          <p:cNvSpPr/>
          <p:nvPr/>
        </p:nvSpPr>
        <p:spPr>
          <a:xfrm>
            <a:off x="6424280" y="1736278"/>
            <a:ext cx="2198786" cy="4126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="" xmlns:a16="http://schemas.microsoft.com/office/drawing/2014/main" id="{94D3A5E8-6438-42E3-A522-F25B59AAFADE}"/>
              </a:ext>
            </a:extLst>
          </p:cNvPr>
          <p:cNvSpPr/>
          <p:nvPr/>
        </p:nvSpPr>
        <p:spPr>
          <a:xfrm>
            <a:off x="6512132" y="5567321"/>
            <a:ext cx="2198786" cy="4126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批准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拒绝请求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="" xmlns:a16="http://schemas.microsoft.com/office/drawing/2014/main" id="{DFFE5009-401C-4150-BBF0-EFF782FAF5A8}"/>
              </a:ext>
            </a:extLst>
          </p:cNvPr>
          <p:cNvSpPr/>
          <p:nvPr/>
        </p:nvSpPr>
        <p:spPr>
          <a:xfrm>
            <a:off x="6531746" y="6200286"/>
            <a:ext cx="2198786" cy="4126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颁发证书</a:t>
            </a:r>
          </a:p>
        </p:txBody>
      </p:sp>
    </p:spTree>
    <p:extLst>
      <p:ext uri="{BB962C8B-B14F-4D97-AF65-F5344CB8AC3E}">
        <p14:creationId xmlns:p14="http://schemas.microsoft.com/office/powerpoint/2010/main" val="379306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-0.35642 0.1481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740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36823 0.1442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BBB592F-9B0A-427E-A6AA-DE8AD7040D7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52700"/>
            <a:ext cx="8229600" cy="592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可提供认证功能的函数分为三类：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90A6469B-24E5-47E9-81EE-281FFF38E6E4}"/>
              </a:ext>
            </a:extLst>
          </p:cNvPr>
          <p:cNvSpPr txBox="1">
            <a:spLocks noChangeArrowheads="1"/>
          </p:cNvSpPr>
          <p:nvPr/>
        </p:nvSpPr>
        <p:spPr>
          <a:xfrm>
            <a:off x="173935" y="1890034"/>
            <a:ext cx="8512864" cy="13365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00" lvl="1" indent="-533400"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加密函数</a:t>
            </a:r>
            <a:r>
              <a:rPr lang="zh-CN" altLang="en-US" dirty="0">
                <a:ea typeface="宋体" panose="02010600030101010101" pitchFamily="2" charset="-122"/>
              </a:rPr>
              <a:t>：使用消息发送方和消息接收方共享的密钥对整个消息进行加密，则整个消息的密文作为认证符。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B8AED24F-882C-47EF-9B31-F18BD79CF871}"/>
              </a:ext>
            </a:extLst>
          </p:cNvPr>
          <p:cNvSpPr txBox="1">
            <a:spLocks noChangeArrowheads="1"/>
          </p:cNvSpPr>
          <p:nvPr/>
        </p:nvSpPr>
        <p:spPr>
          <a:xfrm>
            <a:off x="173933" y="3483243"/>
            <a:ext cx="8512866" cy="13365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00" lvl="1" indent="-533400"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消息认证码</a:t>
            </a:r>
            <a:r>
              <a:rPr lang="zh-CN" altLang="en-US" dirty="0"/>
              <a:t>：</a:t>
            </a:r>
            <a:r>
              <a:rPr lang="en-US" altLang="zh-CN" dirty="0"/>
              <a:t>Message Authentication Code, </a:t>
            </a:r>
            <a:r>
              <a:rPr lang="en-US" altLang="zh-CN" dirty="0">
                <a:solidFill>
                  <a:srgbClr val="FF0000"/>
                </a:solidFill>
              </a:rPr>
              <a:t>MAC</a:t>
            </a:r>
            <a:r>
              <a:rPr lang="en-US" altLang="zh-CN" dirty="0"/>
              <a:t>. </a:t>
            </a:r>
            <a:r>
              <a:rPr lang="zh-CN" altLang="en-US" dirty="0">
                <a:ea typeface="宋体" panose="02010600030101010101" pitchFamily="2" charset="-122"/>
              </a:rPr>
              <a:t>它是消息和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密钥</a:t>
            </a:r>
            <a:r>
              <a:rPr lang="zh-CN" altLang="en-US" dirty="0">
                <a:ea typeface="宋体" panose="02010600030101010101" pitchFamily="2" charset="-122"/>
              </a:rPr>
              <a:t>的函数，产生定长度值，该值作为消息的认证符。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BDB94778-1AB1-4482-B01C-E7592E0FA09E}"/>
              </a:ext>
            </a:extLst>
          </p:cNvPr>
          <p:cNvSpPr txBox="1">
            <a:spLocks noChangeArrowheads="1"/>
          </p:cNvSpPr>
          <p:nvPr/>
        </p:nvSpPr>
        <p:spPr>
          <a:xfrm>
            <a:off x="173934" y="5181167"/>
            <a:ext cx="8512865" cy="13232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00" lvl="1" indent="-533400"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散列函数</a:t>
            </a:r>
            <a:r>
              <a:rPr lang="zh-CN" altLang="en-US" dirty="0">
                <a:ea typeface="宋体" panose="02010600030101010101" pitchFamily="2" charset="-122"/>
              </a:rPr>
              <a:t>：它是将任意长的消息映射为定长的</a:t>
            </a:r>
            <a:r>
              <a:rPr lang="en-US" altLang="zh-CN" dirty="0">
                <a:ea typeface="宋体" panose="02010600030101010101" pitchFamily="2" charset="-122"/>
              </a:rPr>
              <a:t>hash</a:t>
            </a:r>
            <a:r>
              <a:rPr lang="zh-CN" altLang="en-US" dirty="0">
                <a:ea typeface="宋体" panose="02010600030101010101" pitchFamily="2" charset="-122"/>
              </a:rPr>
              <a:t>值的函数（无需密钥），以该</a:t>
            </a:r>
            <a:r>
              <a:rPr lang="en-US" altLang="zh-CN" dirty="0">
                <a:ea typeface="宋体" panose="02010600030101010101" pitchFamily="2" charset="-122"/>
              </a:rPr>
              <a:t>hash</a:t>
            </a:r>
            <a:r>
              <a:rPr lang="zh-CN" altLang="en-US" dirty="0">
                <a:ea typeface="宋体" panose="02010600030101010101" pitchFamily="2" charset="-122"/>
              </a:rPr>
              <a:t>值作为认证符。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38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6CFE35C7-E8A4-46EC-994C-D2A2CD855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627" y="1174909"/>
            <a:ext cx="3779670" cy="6538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基于</a:t>
            </a:r>
            <a:r>
              <a:rPr lang="en-US" altLang="zh-CN" sz="2800" b="1" dirty="0">
                <a:solidFill>
                  <a:srgbClr val="7030A0"/>
                </a:solidFill>
                <a:ea typeface="宋体" panose="02010600030101010101" pitchFamily="2" charset="-122"/>
              </a:rPr>
              <a:t>DES</a:t>
            </a:r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的消息认证码 </a:t>
            </a:r>
            <a:endParaRPr lang="zh-CN" altLang="en-AU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="" xmlns:a16="http://schemas.microsoft.com/office/drawing/2014/main" id="{C16F38B5-8B15-43CF-8469-4C46C19FE71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9226" y="2528149"/>
          <a:ext cx="8675688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Visio" r:id="rId3" imgW="5079187" imgH="1798625" progId="Visio.Drawing.11">
                  <p:embed/>
                </p:oleObj>
              </mc:Choice>
              <mc:Fallback>
                <p:oleObj name="Visio" r:id="rId3" imgW="5079187" imgH="17986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26" y="2528149"/>
                        <a:ext cx="8675688" cy="307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8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4AD59CAE-E774-4239-911E-C5C115802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627" y="1004758"/>
            <a:ext cx="3779670" cy="6538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基于</a:t>
            </a:r>
            <a:r>
              <a:rPr lang="en-US" altLang="zh-CN" sz="2800" b="1" dirty="0">
                <a:solidFill>
                  <a:srgbClr val="7030A0"/>
                </a:solidFill>
                <a:ea typeface="宋体" panose="02010600030101010101" pitchFamily="2" charset="-122"/>
              </a:rPr>
              <a:t>Hash</a:t>
            </a:r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函数的认证 </a:t>
            </a:r>
            <a:endParaRPr lang="zh-CN" altLang="en-AU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="" xmlns:a16="http://schemas.microsoft.com/office/drawing/2014/main" id="{03695F9D-AEA8-4DA9-8E0D-A6F348FE17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37435" y="1860709"/>
          <a:ext cx="6921983" cy="5560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Visio" r:id="rId3" imgW="4162654" imgH="3344875" progId="Visio.Drawing.11">
                  <p:embed/>
                </p:oleObj>
              </mc:Choice>
              <mc:Fallback>
                <p:oleObj name="Visio" r:id="rId3" imgW="4162654" imgH="33448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35" y="1860709"/>
                        <a:ext cx="6921983" cy="55604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75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97C403F7-6CF0-4B39-80B7-6752D8D25758}"/>
              </a:ext>
            </a:extLst>
          </p:cNvPr>
          <p:cNvSpPr/>
          <p:nvPr/>
        </p:nvSpPr>
        <p:spPr bwMode="auto">
          <a:xfrm>
            <a:off x="202189" y="353544"/>
            <a:ext cx="196962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1CACF207-2F08-42A7-AC3C-6EF913B6A307}"/>
              </a:ext>
            </a:extLst>
          </p:cNvPr>
          <p:cNvSpPr/>
          <p:nvPr/>
        </p:nvSpPr>
        <p:spPr bwMode="auto">
          <a:xfrm>
            <a:off x="331028" y="483863"/>
            <a:ext cx="196962" cy="20140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7">
            <a:extLst>
              <a:ext uri="{FF2B5EF4-FFF2-40B4-BE49-F238E27FC236}">
                <a16:creationId xmlns="" xmlns:a16="http://schemas.microsoft.com/office/drawing/2014/main" id="{7EC96D57-EA85-49BB-B7DE-81E42177E0FB}"/>
              </a:ext>
            </a:extLst>
          </p:cNvPr>
          <p:cNvSpPr/>
          <p:nvPr/>
        </p:nvSpPr>
        <p:spPr bwMode="auto">
          <a:xfrm>
            <a:off x="199226" y="620109"/>
            <a:ext cx="195480" cy="19992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04B0BE"/>
          </a:solidFill>
          <a:ln>
            <a:noFill/>
          </a:ln>
        </p:spPr>
        <p:txBody>
          <a:bodyPr vert="horz" wrap="square" lIns="68549" tIns="34274" rIns="68549" bIns="34274" numCol="1" anchor="t" anchorCtr="0" compatLnSpc="1"/>
          <a:lstStyle/>
          <a:p>
            <a:endParaRPr lang="zh-CN" altLang="en-US" sz="1350"/>
          </a:p>
        </p:txBody>
      </p:sp>
      <p:sp>
        <p:nvSpPr>
          <p:cNvPr id="18" name="TextBox 54">
            <a:extLst>
              <a:ext uri="{FF2B5EF4-FFF2-40B4-BE49-F238E27FC236}">
                <a16:creationId xmlns="" xmlns:a16="http://schemas.microsoft.com/office/drawing/2014/main" id="{F49FE5B4-AACD-4423-BD9D-95730678BA45}"/>
              </a:ext>
            </a:extLst>
          </p:cNvPr>
          <p:cNvSpPr txBox="1"/>
          <p:nvPr/>
        </p:nvSpPr>
        <p:spPr>
          <a:xfrm>
            <a:off x="615627" y="364150"/>
            <a:ext cx="2769018" cy="438549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="" xmlns:a16="http://schemas.microsoft.com/office/drawing/2014/main" id="{9CD20132-E93F-4671-A36F-2CD279B2D50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57914" y="364150"/>
          <a:ext cx="6196634" cy="633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Visio" r:id="rId3" imgW="4317187" imgH="4408018" progId="Visio.Drawing.11">
                  <p:embed/>
                </p:oleObj>
              </mc:Choice>
              <mc:Fallback>
                <p:oleObj name="Visio" r:id="rId3" imgW="4317187" imgH="44080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914" y="364150"/>
                        <a:ext cx="6196634" cy="63329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F4C44E14-10A4-43DC-8D40-2CD58733B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8482" y="1680619"/>
            <a:ext cx="2194421" cy="15694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结合加密的</a:t>
            </a:r>
            <a:r>
              <a:rPr lang="en-US" altLang="zh-CN" sz="2800" b="1" dirty="0">
                <a:solidFill>
                  <a:srgbClr val="7030A0"/>
                </a:solidFill>
                <a:ea typeface="宋体" panose="02010600030101010101" pitchFamily="2" charset="-122"/>
              </a:rPr>
              <a:t>Hash</a:t>
            </a:r>
            <a:r>
              <a:rPr lang="zh-CN" altLang="en-US" sz="2800" b="1" dirty="0">
                <a:solidFill>
                  <a:srgbClr val="7030A0"/>
                </a:solidFill>
                <a:ea typeface="宋体" panose="02010600030101010101" pitchFamily="2" charset="-122"/>
              </a:rPr>
              <a:t>函数的三种应用 </a:t>
            </a:r>
            <a:endParaRPr lang="zh-CN" altLang="en-AU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6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5877</TotalTime>
  <Words>443</Words>
  <Application>Microsoft Office PowerPoint</Application>
  <PresentationFormat>全屏显示(4:3)</PresentationFormat>
  <Paragraphs>172</Paragraphs>
  <Slides>27</Slides>
  <Notes>15</Notes>
  <HiddenSlides>0</HiddenSlides>
  <MMClips>4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等线</vt:lpstr>
      <vt:lpstr>华文行楷</vt:lpstr>
      <vt:lpstr>华文琥珀</vt:lpstr>
      <vt:lpstr>华文楷体</vt:lpstr>
      <vt:lpstr>华文新魏</vt:lpstr>
      <vt:lpstr>宋体</vt:lpstr>
      <vt:lpstr>微软雅黑</vt:lpstr>
      <vt:lpstr>Arial</vt:lpstr>
      <vt:lpstr>Arial Black</vt:lpstr>
      <vt:lpstr>Bradley Hand ITC</vt:lpstr>
      <vt:lpstr>Calibri</vt:lpstr>
      <vt:lpstr>Calibri Light</vt:lpstr>
      <vt:lpstr>Cambria Math</vt:lpstr>
      <vt:lpstr>Gill Sans Ultra Bold</vt:lpstr>
      <vt:lpstr>Office 主题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基于DES的消息认证码 </vt:lpstr>
      <vt:lpstr>基于Hash函数的认证 </vt:lpstr>
      <vt:lpstr>结合加密的Hash函数的三种应用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319</cp:revision>
  <dcterms:created xsi:type="dcterms:W3CDTF">2019-08-31T08:17:26Z</dcterms:created>
  <dcterms:modified xsi:type="dcterms:W3CDTF">2020-03-31T10:01:10Z</dcterms:modified>
</cp:coreProperties>
</file>